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3" r:id="rId2"/>
    <p:sldMasterId id="2147483758" r:id="rId3"/>
    <p:sldMasterId id="2147483775" r:id="rId4"/>
    <p:sldMasterId id="2147483796" r:id="rId5"/>
  </p:sldMasterIdLst>
  <p:notesMasterIdLst>
    <p:notesMasterId r:id="rId26"/>
  </p:notesMasterIdLst>
  <p:handoutMasterIdLst>
    <p:handoutMasterId r:id="rId27"/>
  </p:handoutMasterIdLst>
  <p:sldIdLst>
    <p:sldId id="3799" r:id="rId6"/>
    <p:sldId id="3800" r:id="rId7"/>
    <p:sldId id="3801" r:id="rId8"/>
    <p:sldId id="3806" r:id="rId9"/>
    <p:sldId id="3808" r:id="rId10"/>
    <p:sldId id="3809" r:id="rId11"/>
    <p:sldId id="3810" r:id="rId12"/>
    <p:sldId id="3811" r:id="rId13"/>
    <p:sldId id="3812" r:id="rId14"/>
    <p:sldId id="3813" r:id="rId15"/>
    <p:sldId id="3814" r:id="rId16"/>
    <p:sldId id="3815" r:id="rId17"/>
    <p:sldId id="3816" r:id="rId18"/>
    <p:sldId id="3817" r:id="rId19"/>
    <p:sldId id="3818" r:id="rId20"/>
    <p:sldId id="3819" r:id="rId21"/>
    <p:sldId id="3820" r:id="rId22"/>
    <p:sldId id="3821" r:id="rId23"/>
    <p:sldId id="3822" r:id="rId24"/>
    <p:sldId id="3762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4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F9F7EA"/>
    <a:srgbClr val="71BB17"/>
    <a:srgbClr val="4F81BD"/>
    <a:srgbClr val="6CB416"/>
    <a:srgbClr val="FFFFFF"/>
    <a:srgbClr val="1C4F82"/>
    <a:srgbClr val="0070BC"/>
    <a:srgbClr val="FFFFCC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95184" autoAdjust="0"/>
  </p:normalViewPr>
  <p:slideViewPr>
    <p:cSldViewPr snapToGrid="0">
      <p:cViewPr varScale="1">
        <p:scale>
          <a:sx n="113" d="100"/>
          <a:sy n="113" d="100"/>
        </p:scale>
        <p:origin x="-264" y="-108"/>
      </p:cViewPr>
      <p:guideLst>
        <p:guide orient="horz" pos="21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34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C804A-E08A-F74B-9A0F-07BB42359B70}" type="datetimeFigureOut">
              <a:rPr kumimoji="1" lang="zh-CN" altLang="en-US" smtClean="0"/>
              <a:t>2025/2/16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732E3-4451-2946-95CF-9B20EB4B24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57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8649C4-DF96-4AB7-8EFA-C60B664AC0E4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4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3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36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223" y="145154"/>
            <a:ext cx="156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0E5FB3"/>
                </a:solidFill>
                <a:cs typeface="+mn-ea"/>
                <a:sym typeface="+mn-lt"/>
              </a:rPr>
              <a:t>01</a:t>
            </a:r>
            <a:endParaRPr lang="zh-CN" altLang="en-US" sz="6000" b="1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289" y="315269"/>
            <a:ext cx="2844252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E5FB3"/>
                  </a:solidFill>
                  <a:cs typeface="+mn-ea"/>
                  <a:sym typeface="+mn-lt"/>
                </a:rPr>
                <a:t>物流运营状况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3313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223" y="145154"/>
            <a:ext cx="156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0E5FB3"/>
                </a:solidFill>
                <a:cs typeface="+mn-ea"/>
                <a:sym typeface="+mn-lt"/>
              </a:rPr>
              <a:t>02</a:t>
            </a:r>
            <a:endParaRPr lang="zh-CN" altLang="en-US" sz="6000" b="1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289" y="315269"/>
            <a:ext cx="2844252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E5FB3"/>
                  </a:solidFill>
                  <a:cs typeface="+mn-ea"/>
                  <a:sym typeface="+mn-lt"/>
                </a:rPr>
                <a:t>内部运作管理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6360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223" y="145154"/>
            <a:ext cx="156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0E5FB3"/>
                </a:solidFill>
                <a:cs typeface="+mn-ea"/>
                <a:sym typeface="+mn-lt"/>
              </a:rPr>
              <a:t>03</a:t>
            </a:r>
            <a:endParaRPr lang="zh-CN" altLang="en-US" sz="6000" b="1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289" y="315269"/>
            <a:ext cx="2844252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E5FB3"/>
                  </a:solidFill>
                  <a:cs typeface="+mn-ea"/>
                  <a:sym typeface="+mn-lt"/>
                </a:rPr>
                <a:t>仓管对接问题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8872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223" y="145154"/>
            <a:ext cx="156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0E5FB3"/>
                </a:solidFill>
                <a:cs typeface="+mn-ea"/>
                <a:sym typeface="+mn-lt"/>
              </a:rPr>
              <a:t>04</a:t>
            </a:r>
            <a:endParaRPr lang="zh-CN" altLang="en-US" sz="6000" b="1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289" y="315269"/>
            <a:ext cx="2844252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E5FB3"/>
                  </a:solidFill>
                  <a:cs typeface="+mn-ea"/>
                  <a:sym typeface="+mn-lt"/>
                </a:rPr>
                <a:t>未来工作调整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097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06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82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82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2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 userDrawn="1"/>
        </p:nvSpPr>
        <p:spPr>
          <a:xfrm>
            <a:off x="0" y="-1"/>
            <a:ext cx="12192000" cy="3920982"/>
          </a:xfrm>
          <a:prstGeom prst="rect">
            <a:avLst/>
          </a:prstGeom>
          <a:solidFill>
            <a:srgbClr val="003366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37497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6" y="14165"/>
            <a:ext cx="12192001" cy="479322"/>
            <a:chOff x="-1" y="5901234"/>
            <a:chExt cx="12192001" cy="956766"/>
          </a:xfrm>
        </p:grpSpPr>
        <p:grpSp>
          <p:nvGrpSpPr>
            <p:cNvPr id="9" name="组合 8"/>
            <p:cNvGrpSpPr/>
            <p:nvPr/>
          </p:nvGrpSpPr>
          <p:grpSpPr>
            <a:xfrm>
              <a:off x="-1" y="5901234"/>
              <a:ext cx="6168571" cy="956766"/>
              <a:chOff x="0" y="5901234"/>
              <a:chExt cx="5660570" cy="956766"/>
            </a:xfrm>
          </p:grpSpPr>
          <p:sp>
            <p:nvSpPr>
              <p:cNvPr id="13" name="任意多边形: 形状 12"/>
              <p:cNvSpPr/>
              <p:nvPr/>
            </p:nvSpPr>
            <p:spPr>
              <a:xfrm flipH="1">
                <a:off x="0" y="5901234"/>
                <a:ext cx="5660570" cy="377721"/>
              </a:xfrm>
              <a:custGeom>
                <a:avLst/>
                <a:gdLst>
                  <a:gd name="connsiteX0" fmla="*/ 5906975 w 12191999"/>
                  <a:gd name="connsiteY0" fmla="*/ 864278 h 864278"/>
                  <a:gd name="connsiteX1" fmla="*/ 0 w 12191999"/>
                  <a:gd name="connsiteY1" fmla="*/ 864278 h 864278"/>
                  <a:gd name="connsiteX2" fmla="*/ 0 w 12191999"/>
                  <a:gd name="connsiteY2" fmla="*/ 518658 h 864278"/>
                  <a:gd name="connsiteX3" fmla="*/ 5906975 w 12191999"/>
                  <a:gd name="connsiteY3" fmla="*/ 518658 h 864278"/>
                  <a:gd name="connsiteX4" fmla="*/ 8949395 w 12191999"/>
                  <a:gd name="connsiteY4" fmla="*/ 516375 h 864278"/>
                  <a:gd name="connsiteX5" fmla="*/ 9593227 w 12191999"/>
                  <a:gd name="connsiteY5" fmla="*/ 2 h 864278"/>
                  <a:gd name="connsiteX6" fmla="*/ 12191999 w 12191999"/>
                  <a:gd name="connsiteY6" fmla="*/ 2 h 864278"/>
                  <a:gd name="connsiteX7" fmla="*/ 12191999 w 12191999"/>
                  <a:gd name="connsiteY7" fmla="*/ 345622 h 864278"/>
                  <a:gd name="connsiteX8" fmla="*/ 9593227 w 12191999"/>
                  <a:gd name="connsiteY8" fmla="*/ 345622 h 864278"/>
                  <a:gd name="connsiteX9" fmla="*/ 8949395 w 12191999"/>
                  <a:gd name="connsiteY9" fmla="*/ 861995 h 86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1999" h="864278">
                    <a:moveTo>
                      <a:pt x="5906975" y="864278"/>
                    </a:moveTo>
                    <a:lnTo>
                      <a:pt x="0" y="864278"/>
                    </a:lnTo>
                    <a:lnTo>
                      <a:pt x="0" y="518658"/>
                    </a:lnTo>
                    <a:lnTo>
                      <a:pt x="5906975" y="518658"/>
                    </a:lnTo>
                    <a:lnTo>
                      <a:pt x="8949395" y="516375"/>
                    </a:lnTo>
                    <a:cubicBezTo>
                      <a:pt x="9254900" y="530144"/>
                      <a:pt x="9257425" y="-1375"/>
                      <a:pt x="9593227" y="2"/>
                    </a:cubicBezTo>
                    <a:lnTo>
                      <a:pt x="12191999" y="2"/>
                    </a:lnTo>
                    <a:lnTo>
                      <a:pt x="12191999" y="345622"/>
                    </a:lnTo>
                    <a:lnTo>
                      <a:pt x="9593227" y="345622"/>
                    </a:lnTo>
                    <a:cubicBezTo>
                      <a:pt x="9257425" y="344245"/>
                      <a:pt x="9254900" y="875764"/>
                      <a:pt x="8949395" y="8619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 flipH="1">
                <a:off x="0" y="6161314"/>
                <a:ext cx="5660570" cy="696686"/>
              </a:xfrm>
              <a:custGeom>
                <a:avLst/>
                <a:gdLst>
                  <a:gd name="connsiteX0" fmla="*/ 9650866 w 12265252"/>
                  <a:gd name="connsiteY0" fmla="*/ 2 h 1342570"/>
                  <a:gd name="connsiteX1" fmla="*/ 12265252 w 12265252"/>
                  <a:gd name="connsiteY1" fmla="*/ 2 h 1342570"/>
                  <a:gd name="connsiteX2" fmla="*/ 12265252 w 12265252"/>
                  <a:gd name="connsiteY2" fmla="*/ 1342570 h 1342570"/>
                  <a:gd name="connsiteX3" fmla="*/ 5979885 w 12265252"/>
                  <a:gd name="connsiteY3" fmla="*/ 1342570 h 1342570"/>
                  <a:gd name="connsiteX4" fmla="*/ 5942466 w 12265252"/>
                  <a:gd name="connsiteY4" fmla="*/ 1342570 h 1342570"/>
                  <a:gd name="connsiteX5" fmla="*/ 0 w 12265252"/>
                  <a:gd name="connsiteY5" fmla="*/ 1342570 h 1342570"/>
                  <a:gd name="connsiteX6" fmla="*/ 0 w 12265252"/>
                  <a:gd name="connsiteY6" fmla="*/ 518658 h 1342570"/>
                  <a:gd name="connsiteX7" fmla="*/ 5942466 w 12265252"/>
                  <a:gd name="connsiteY7" fmla="*/ 518658 h 1342570"/>
                  <a:gd name="connsiteX8" fmla="*/ 5942466 w 12265252"/>
                  <a:gd name="connsiteY8" fmla="*/ 516375 h 1342570"/>
                  <a:gd name="connsiteX9" fmla="*/ 9003166 w 12265252"/>
                  <a:gd name="connsiteY9" fmla="*/ 516375 h 1342570"/>
                  <a:gd name="connsiteX10" fmla="*/ 9650866 w 12265252"/>
                  <a:gd name="connsiteY10" fmla="*/ 2 h 1342570"/>
                  <a:gd name="connsiteX0-1" fmla="*/ 9650866 w 12265252"/>
                  <a:gd name="connsiteY0-2" fmla="*/ 2 h 1342570"/>
                  <a:gd name="connsiteX1-3" fmla="*/ 12265252 w 12265252"/>
                  <a:gd name="connsiteY1-4" fmla="*/ 2 h 1342570"/>
                  <a:gd name="connsiteX2-5" fmla="*/ 12265252 w 12265252"/>
                  <a:gd name="connsiteY2-6" fmla="*/ 1342570 h 1342570"/>
                  <a:gd name="connsiteX3-7" fmla="*/ 5979885 w 12265252"/>
                  <a:gd name="connsiteY3-8" fmla="*/ 1342570 h 1342570"/>
                  <a:gd name="connsiteX4-9" fmla="*/ 5942466 w 12265252"/>
                  <a:gd name="connsiteY4-10" fmla="*/ 1342570 h 1342570"/>
                  <a:gd name="connsiteX5-11" fmla="*/ 0 w 12265252"/>
                  <a:gd name="connsiteY5-12" fmla="*/ 1342570 h 1342570"/>
                  <a:gd name="connsiteX6-13" fmla="*/ 0 w 12265252"/>
                  <a:gd name="connsiteY6-14" fmla="*/ 518658 h 1342570"/>
                  <a:gd name="connsiteX7-15" fmla="*/ 5942466 w 12265252"/>
                  <a:gd name="connsiteY7-16" fmla="*/ 518658 h 1342570"/>
                  <a:gd name="connsiteX8-17" fmla="*/ 9003166 w 12265252"/>
                  <a:gd name="connsiteY8-18" fmla="*/ 516375 h 1342570"/>
                  <a:gd name="connsiteX9-19" fmla="*/ 9650866 w 12265252"/>
                  <a:gd name="connsiteY9-20" fmla="*/ 2 h 13425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2265252" h="1342570">
                    <a:moveTo>
                      <a:pt x="9650866" y="2"/>
                    </a:moveTo>
                    <a:lnTo>
                      <a:pt x="12265252" y="2"/>
                    </a:lnTo>
                    <a:lnTo>
                      <a:pt x="12265252" y="1342570"/>
                    </a:lnTo>
                    <a:lnTo>
                      <a:pt x="5979885" y="1342570"/>
                    </a:lnTo>
                    <a:lnTo>
                      <a:pt x="5942466" y="1342570"/>
                    </a:lnTo>
                    <a:lnTo>
                      <a:pt x="0" y="1342570"/>
                    </a:lnTo>
                    <a:lnTo>
                      <a:pt x="0" y="518658"/>
                    </a:lnTo>
                    <a:lnTo>
                      <a:pt x="5942466" y="518658"/>
                    </a:lnTo>
                    <a:lnTo>
                      <a:pt x="9003166" y="516375"/>
                    </a:lnTo>
                    <a:cubicBezTo>
                      <a:pt x="9310506" y="530144"/>
                      <a:pt x="9313046" y="-1375"/>
                      <a:pt x="9650866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5907314" y="5901234"/>
              <a:ext cx="6284686" cy="956766"/>
              <a:chOff x="3367314" y="5874020"/>
              <a:chExt cx="5660570" cy="956766"/>
            </a:xfrm>
          </p:grpSpPr>
          <p:sp>
            <p:nvSpPr>
              <p:cNvPr id="11" name="任意多边形: 形状 10"/>
              <p:cNvSpPr/>
              <p:nvPr/>
            </p:nvSpPr>
            <p:spPr>
              <a:xfrm flipH="1">
                <a:off x="3367314" y="5874020"/>
                <a:ext cx="5660570" cy="377721"/>
              </a:xfrm>
              <a:custGeom>
                <a:avLst/>
                <a:gdLst>
                  <a:gd name="connsiteX0" fmla="*/ 5906975 w 12191999"/>
                  <a:gd name="connsiteY0" fmla="*/ 864278 h 864278"/>
                  <a:gd name="connsiteX1" fmla="*/ 0 w 12191999"/>
                  <a:gd name="connsiteY1" fmla="*/ 864278 h 864278"/>
                  <a:gd name="connsiteX2" fmla="*/ 0 w 12191999"/>
                  <a:gd name="connsiteY2" fmla="*/ 518658 h 864278"/>
                  <a:gd name="connsiteX3" fmla="*/ 5906975 w 12191999"/>
                  <a:gd name="connsiteY3" fmla="*/ 518658 h 864278"/>
                  <a:gd name="connsiteX4" fmla="*/ 8949395 w 12191999"/>
                  <a:gd name="connsiteY4" fmla="*/ 516375 h 864278"/>
                  <a:gd name="connsiteX5" fmla="*/ 9593227 w 12191999"/>
                  <a:gd name="connsiteY5" fmla="*/ 2 h 864278"/>
                  <a:gd name="connsiteX6" fmla="*/ 12191999 w 12191999"/>
                  <a:gd name="connsiteY6" fmla="*/ 2 h 864278"/>
                  <a:gd name="connsiteX7" fmla="*/ 12191999 w 12191999"/>
                  <a:gd name="connsiteY7" fmla="*/ 345622 h 864278"/>
                  <a:gd name="connsiteX8" fmla="*/ 9593227 w 12191999"/>
                  <a:gd name="connsiteY8" fmla="*/ 345622 h 864278"/>
                  <a:gd name="connsiteX9" fmla="*/ 8949395 w 12191999"/>
                  <a:gd name="connsiteY9" fmla="*/ 861995 h 86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1999" h="864278">
                    <a:moveTo>
                      <a:pt x="5906975" y="864278"/>
                    </a:moveTo>
                    <a:lnTo>
                      <a:pt x="0" y="864278"/>
                    </a:lnTo>
                    <a:lnTo>
                      <a:pt x="0" y="518658"/>
                    </a:lnTo>
                    <a:lnTo>
                      <a:pt x="5906975" y="518658"/>
                    </a:lnTo>
                    <a:lnTo>
                      <a:pt x="8949395" y="516375"/>
                    </a:lnTo>
                    <a:cubicBezTo>
                      <a:pt x="9254900" y="530144"/>
                      <a:pt x="9257425" y="-1375"/>
                      <a:pt x="9593227" y="2"/>
                    </a:cubicBezTo>
                    <a:lnTo>
                      <a:pt x="12191999" y="2"/>
                    </a:lnTo>
                    <a:lnTo>
                      <a:pt x="12191999" y="345622"/>
                    </a:lnTo>
                    <a:lnTo>
                      <a:pt x="9593227" y="345622"/>
                    </a:lnTo>
                    <a:cubicBezTo>
                      <a:pt x="9257425" y="344245"/>
                      <a:pt x="9254900" y="875764"/>
                      <a:pt x="8949395" y="8619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 flipH="1">
                <a:off x="3367314" y="6134100"/>
                <a:ext cx="5660570" cy="696686"/>
              </a:xfrm>
              <a:custGeom>
                <a:avLst/>
                <a:gdLst>
                  <a:gd name="connsiteX0" fmla="*/ 9650866 w 12265252"/>
                  <a:gd name="connsiteY0" fmla="*/ 2 h 1342570"/>
                  <a:gd name="connsiteX1" fmla="*/ 12265252 w 12265252"/>
                  <a:gd name="connsiteY1" fmla="*/ 2 h 1342570"/>
                  <a:gd name="connsiteX2" fmla="*/ 12265252 w 12265252"/>
                  <a:gd name="connsiteY2" fmla="*/ 1342570 h 1342570"/>
                  <a:gd name="connsiteX3" fmla="*/ 5979885 w 12265252"/>
                  <a:gd name="connsiteY3" fmla="*/ 1342570 h 1342570"/>
                  <a:gd name="connsiteX4" fmla="*/ 5942466 w 12265252"/>
                  <a:gd name="connsiteY4" fmla="*/ 1342570 h 1342570"/>
                  <a:gd name="connsiteX5" fmla="*/ 0 w 12265252"/>
                  <a:gd name="connsiteY5" fmla="*/ 1342570 h 1342570"/>
                  <a:gd name="connsiteX6" fmla="*/ 0 w 12265252"/>
                  <a:gd name="connsiteY6" fmla="*/ 518658 h 1342570"/>
                  <a:gd name="connsiteX7" fmla="*/ 5942466 w 12265252"/>
                  <a:gd name="connsiteY7" fmla="*/ 518658 h 1342570"/>
                  <a:gd name="connsiteX8" fmla="*/ 5942466 w 12265252"/>
                  <a:gd name="connsiteY8" fmla="*/ 516375 h 1342570"/>
                  <a:gd name="connsiteX9" fmla="*/ 9003166 w 12265252"/>
                  <a:gd name="connsiteY9" fmla="*/ 516375 h 1342570"/>
                  <a:gd name="connsiteX10" fmla="*/ 9650866 w 12265252"/>
                  <a:gd name="connsiteY10" fmla="*/ 2 h 1342570"/>
                  <a:gd name="connsiteX0-1" fmla="*/ 9650866 w 12265252"/>
                  <a:gd name="connsiteY0-2" fmla="*/ 2 h 1342570"/>
                  <a:gd name="connsiteX1-3" fmla="*/ 12265252 w 12265252"/>
                  <a:gd name="connsiteY1-4" fmla="*/ 2 h 1342570"/>
                  <a:gd name="connsiteX2-5" fmla="*/ 12265252 w 12265252"/>
                  <a:gd name="connsiteY2-6" fmla="*/ 1342570 h 1342570"/>
                  <a:gd name="connsiteX3-7" fmla="*/ 5979885 w 12265252"/>
                  <a:gd name="connsiteY3-8" fmla="*/ 1342570 h 1342570"/>
                  <a:gd name="connsiteX4-9" fmla="*/ 5942466 w 12265252"/>
                  <a:gd name="connsiteY4-10" fmla="*/ 1342570 h 1342570"/>
                  <a:gd name="connsiteX5-11" fmla="*/ 0 w 12265252"/>
                  <a:gd name="connsiteY5-12" fmla="*/ 1342570 h 1342570"/>
                  <a:gd name="connsiteX6-13" fmla="*/ 0 w 12265252"/>
                  <a:gd name="connsiteY6-14" fmla="*/ 518658 h 1342570"/>
                  <a:gd name="connsiteX7-15" fmla="*/ 5942466 w 12265252"/>
                  <a:gd name="connsiteY7-16" fmla="*/ 518658 h 1342570"/>
                  <a:gd name="connsiteX8-17" fmla="*/ 9003166 w 12265252"/>
                  <a:gd name="connsiteY8-18" fmla="*/ 516375 h 1342570"/>
                  <a:gd name="connsiteX9-19" fmla="*/ 9650866 w 12265252"/>
                  <a:gd name="connsiteY9-20" fmla="*/ 2 h 13425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2265252" h="1342570">
                    <a:moveTo>
                      <a:pt x="9650866" y="2"/>
                    </a:moveTo>
                    <a:lnTo>
                      <a:pt x="12265252" y="2"/>
                    </a:lnTo>
                    <a:lnTo>
                      <a:pt x="12265252" y="1342570"/>
                    </a:lnTo>
                    <a:lnTo>
                      <a:pt x="5979885" y="1342570"/>
                    </a:lnTo>
                    <a:lnTo>
                      <a:pt x="5942466" y="1342570"/>
                    </a:lnTo>
                    <a:lnTo>
                      <a:pt x="0" y="1342570"/>
                    </a:lnTo>
                    <a:lnTo>
                      <a:pt x="0" y="518658"/>
                    </a:lnTo>
                    <a:lnTo>
                      <a:pt x="5942466" y="518658"/>
                    </a:lnTo>
                    <a:lnTo>
                      <a:pt x="9003166" y="516375"/>
                    </a:lnTo>
                    <a:cubicBezTo>
                      <a:pt x="9310506" y="530144"/>
                      <a:pt x="9313046" y="-1375"/>
                      <a:pt x="9650866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265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6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6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58357"/>
      </p:ext>
    </p:extLst>
  </p:cSld>
  <p:clrMapOvr>
    <a:masterClrMapping/>
  </p:clrMapOvr>
  <p:transition spd="slow" advTm="3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34970"/>
      </p:ext>
    </p:extLst>
  </p:cSld>
  <p:clrMapOvr>
    <a:masterClrMapping/>
  </p:clrMapOvr>
  <p:transition spd="slow" advTm="3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99207"/>
      </p:ext>
    </p:extLst>
  </p:cSld>
  <p:clrMapOvr>
    <a:masterClrMapping/>
  </p:clrMapOvr>
  <p:transition spd="slow" advTm="3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6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84844"/>
      </p:ext>
    </p:extLst>
  </p:cSld>
  <p:clrMapOvr>
    <a:masterClrMapping/>
  </p:clrMapOvr>
  <p:transition spd="slow" advTm="3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4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23750"/>
      </p:ext>
    </p:extLst>
  </p:cSld>
  <p:clrMapOvr>
    <a:masterClrMapping/>
  </p:clrMapOvr>
  <p:transition spd="slow" advTm="3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30520"/>
      </p:ext>
    </p:extLst>
  </p:cSld>
  <p:clrMapOvr>
    <a:masterClrMapping/>
  </p:clrMapOvr>
  <p:transition spd="slow" advTm="3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48289"/>
      </p:ext>
    </p:extLst>
  </p:cSld>
  <p:clrMapOvr>
    <a:masterClrMapping/>
  </p:clrMapOvr>
  <p:transition spd="slow" advTm="3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6057"/>
      </p:ext>
    </p:extLst>
  </p:cSld>
  <p:clrMapOvr>
    <a:masterClrMapping/>
  </p:clrMapOvr>
  <p:transition spd="slow" advTm="3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18724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75B595A-8E08-5491-67E7-6E38BED9B8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8288"/>
            <a:ext cx="12198350" cy="68214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866838C-2BD6-0A63-8739-A518C522D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0" y="18288"/>
            <a:ext cx="12198350" cy="683971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D2D2832-A590-B12A-D853-B38378807E0D}"/>
              </a:ext>
            </a:extLst>
          </p:cNvPr>
          <p:cNvSpPr/>
          <p:nvPr userDrawn="1"/>
        </p:nvSpPr>
        <p:spPr>
          <a:xfrm>
            <a:off x="0" y="-25257"/>
            <a:ext cx="12198350" cy="6883257"/>
          </a:xfrm>
          <a:prstGeom prst="rect">
            <a:avLst/>
          </a:prstGeom>
          <a:solidFill>
            <a:srgbClr val="0E387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矩形 33"/>
          <p:cNvSpPr/>
          <p:nvPr userDrawn="1"/>
        </p:nvSpPr>
        <p:spPr>
          <a:xfrm>
            <a:off x="0" y="5689600"/>
            <a:ext cx="12192000" cy="1168400"/>
          </a:xfrm>
          <a:prstGeom prst="rect">
            <a:avLst/>
          </a:prstGeom>
          <a:solidFill>
            <a:schemeClr val="accent5">
              <a:lumMod val="75000"/>
              <a:lumOff val="25000"/>
              <a:alpha val="3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45" y="6055147"/>
            <a:ext cx="1407466" cy="57079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7D815B0-6D10-A450-3FEA-E912C7E649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2052320" cy="53666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A9B0786-F6A5-3D36-090B-07E0372EBD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58" y="5797828"/>
            <a:ext cx="1014327" cy="108542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B5CCC57-A57B-2C08-877D-57061FDA827C}"/>
              </a:ext>
            </a:extLst>
          </p:cNvPr>
          <p:cNvSpPr txBox="1"/>
          <p:nvPr userDrawn="1"/>
        </p:nvSpPr>
        <p:spPr>
          <a:xfrm>
            <a:off x="7470739" y="6160578"/>
            <a:ext cx="214375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/>
              </a:rPr>
              <a:t>合作企业与技术支持：</a:t>
            </a:r>
          </a:p>
        </p:txBody>
      </p:sp>
    </p:spTree>
    <p:extLst>
      <p:ext uri="{BB962C8B-B14F-4D97-AF65-F5344CB8AC3E}">
        <p14:creationId xmlns:p14="http://schemas.microsoft.com/office/powerpoint/2010/main" val="400432556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73590"/>
      </p:ext>
    </p:extLst>
  </p:cSld>
  <p:clrMapOvr>
    <a:masterClrMapping/>
  </p:clrMapOvr>
  <p:transition spd="slow" advTm="3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22415"/>
      </p:ext>
    </p:extLst>
  </p:cSld>
  <p:clrMapOvr>
    <a:masterClrMapping/>
  </p:clrMapOvr>
  <p:transition spd="slow" advTm="3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79452"/>
      </p:ext>
    </p:extLst>
  </p:cSld>
  <p:clrMapOvr>
    <a:masterClrMapping/>
  </p:clrMapOvr>
  <p:transition spd="slow" advTm="3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20" y="284833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输入标题一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6" y="340392"/>
            <a:ext cx="267629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38367"/>
      </p:ext>
    </p:extLst>
  </p:cSld>
  <p:clrMapOvr>
    <a:masterClrMapping/>
  </p:clrMapOvr>
  <p:transition spd="slow" advTm="3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20" y="284833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输入标题二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6" y="340392"/>
            <a:ext cx="267629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9470"/>
      </p:ext>
    </p:extLst>
  </p:cSld>
  <p:clrMapOvr>
    <a:masterClrMapping/>
  </p:clrMapOvr>
  <p:transition spd="slow" advTm="3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20" y="284833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输入标题三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6" y="340392"/>
            <a:ext cx="267629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16642"/>
      </p:ext>
    </p:extLst>
  </p:cSld>
  <p:clrMapOvr>
    <a:masterClrMapping/>
  </p:clrMapOvr>
  <p:transition spd="slow" advTm="3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20" y="284833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输入标题四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6" y="340392"/>
            <a:ext cx="267629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80967"/>
      </p:ext>
    </p:extLst>
  </p:cSld>
  <p:clrMapOvr>
    <a:masterClrMapping/>
  </p:clrMapOvr>
  <p:transition spd="slow" advTm="3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30894"/>
      </p:ext>
    </p:extLst>
  </p:cSld>
  <p:clrMapOvr>
    <a:masterClrMapping/>
  </p:clrMapOvr>
  <p:transition spd="slow" advTm="3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598809"/>
      </p:ext>
    </p:extLst>
  </p:cSld>
  <p:clrMapOvr>
    <a:masterClrMapping/>
  </p:clrMapOvr>
  <p:transition spd="slow" advTm="3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881959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直接连接符 8"/>
          <p:cNvSpPr/>
          <p:nvPr/>
        </p:nvSpPr>
        <p:spPr>
          <a:xfrm flipH="1" flipV="1">
            <a:off x="714821" y="858647"/>
            <a:ext cx="10668002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Freeform 40"/>
          <p:cNvSpPr/>
          <p:nvPr/>
        </p:nvSpPr>
        <p:spPr>
          <a:xfrm>
            <a:off x="570315" y="315557"/>
            <a:ext cx="279536" cy="55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3" h="21429" extrusionOk="0">
                <a:moveTo>
                  <a:pt x="6390" y="20446"/>
                </a:moveTo>
                <a:lnTo>
                  <a:pt x="20491" y="20446"/>
                </a:lnTo>
                <a:cubicBezTo>
                  <a:pt x="20902" y="20446"/>
                  <a:pt x="21238" y="20673"/>
                  <a:pt x="21238" y="20950"/>
                </a:cubicBezTo>
                <a:cubicBezTo>
                  <a:pt x="21238" y="21227"/>
                  <a:pt x="20902" y="21429"/>
                  <a:pt x="20491" y="21429"/>
                </a:cubicBezTo>
                <a:lnTo>
                  <a:pt x="6390" y="21429"/>
                </a:lnTo>
                <a:cubicBezTo>
                  <a:pt x="5980" y="21429"/>
                  <a:pt x="5644" y="21227"/>
                  <a:pt x="5644" y="20950"/>
                </a:cubicBezTo>
                <a:cubicBezTo>
                  <a:pt x="5644" y="20673"/>
                  <a:pt x="5980" y="20446"/>
                  <a:pt x="6390" y="20446"/>
                </a:cubicBezTo>
                <a:close/>
                <a:moveTo>
                  <a:pt x="6688" y="15758"/>
                </a:moveTo>
                <a:lnTo>
                  <a:pt x="14448" y="7138"/>
                </a:lnTo>
                <a:lnTo>
                  <a:pt x="17171" y="8247"/>
                </a:lnTo>
                <a:lnTo>
                  <a:pt x="9449" y="16867"/>
                </a:lnTo>
                <a:lnTo>
                  <a:pt x="6688" y="15758"/>
                </a:lnTo>
                <a:close/>
                <a:moveTo>
                  <a:pt x="1242" y="13515"/>
                </a:moveTo>
                <a:lnTo>
                  <a:pt x="9001" y="4895"/>
                </a:lnTo>
                <a:lnTo>
                  <a:pt x="11725" y="6004"/>
                </a:lnTo>
                <a:lnTo>
                  <a:pt x="3965" y="14624"/>
                </a:lnTo>
                <a:lnTo>
                  <a:pt x="1242" y="13515"/>
                </a:lnTo>
                <a:close/>
                <a:moveTo>
                  <a:pt x="11" y="20496"/>
                </a:moveTo>
                <a:lnTo>
                  <a:pt x="757" y="16212"/>
                </a:lnTo>
                <a:lnTo>
                  <a:pt x="6091" y="18379"/>
                </a:lnTo>
                <a:lnTo>
                  <a:pt x="831" y="20824"/>
                </a:lnTo>
                <a:cubicBezTo>
                  <a:pt x="272" y="21101"/>
                  <a:pt x="-64" y="20950"/>
                  <a:pt x="11" y="20496"/>
                </a:cubicBezTo>
                <a:close/>
                <a:moveTo>
                  <a:pt x="11090" y="2501"/>
                </a:moveTo>
                <a:lnTo>
                  <a:pt x="9971" y="3761"/>
                </a:lnTo>
                <a:lnTo>
                  <a:pt x="18141" y="7113"/>
                </a:lnTo>
                <a:lnTo>
                  <a:pt x="19298" y="5853"/>
                </a:lnTo>
                <a:lnTo>
                  <a:pt x="11090" y="2501"/>
                </a:lnTo>
                <a:close/>
                <a:moveTo>
                  <a:pt x="12844" y="585"/>
                </a:moveTo>
                <a:cubicBezTo>
                  <a:pt x="13366" y="5"/>
                  <a:pt x="14485" y="-171"/>
                  <a:pt x="15306" y="182"/>
                </a:cubicBezTo>
                <a:lnTo>
                  <a:pt x="20417" y="2274"/>
                </a:lnTo>
                <a:cubicBezTo>
                  <a:pt x="21275" y="2601"/>
                  <a:pt x="21536" y="3358"/>
                  <a:pt x="21051" y="3937"/>
                </a:cubicBezTo>
                <a:lnTo>
                  <a:pt x="20342" y="4719"/>
                </a:lnTo>
                <a:lnTo>
                  <a:pt x="12135" y="1366"/>
                </a:lnTo>
                <a:lnTo>
                  <a:pt x="12844" y="585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文本框 2"/>
          <p:cNvSpPr txBox="1"/>
          <p:nvPr userDrawn="1"/>
        </p:nvSpPr>
        <p:spPr>
          <a:xfrm>
            <a:off x="1102994" y="6405506"/>
            <a:ext cx="194045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sz="1600" b="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版权所有</a:t>
            </a:r>
            <a:r>
              <a:rPr lang="en-US" altLang="zh-CN" sz="1600" b="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合作共赢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73" y="145612"/>
            <a:ext cx="2210586" cy="8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7873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26577"/>
      </p:ext>
    </p:extLst>
  </p:cSld>
  <p:clrMapOvr>
    <a:masterClrMapping/>
  </p:clrMapOvr>
  <p:transition spd="slow" advTm="3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3"/>
          <p:cNvSpPr/>
          <p:nvPr userDrawn="1"/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sym typeface="Calibri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53" y="-389917"/>
            <a:ext cx="1738802" cy="18606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87" y="5255742"/>
            <a:ext cx="3188825" cy="12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449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直接连接符 8"/>
          <p:cNvSpPr/>
          <p:nvPr/>
        </p:nvSpPr>
        <p:spPr>
          <a:xfrm flipH="1" flipV="1">
            <a:off x="714821" y="858647"/>
            <a:ext cx="10668002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6" name="Freeform 40"/>
          <p:cNvSpPr/>
          <p:nvPr/>
        </p:nvSpPr>
        <p:spPr>
          <a:xfrm>
            <a:off x="570315" y="315557"/>
            <a:ext cx="279536" cy="55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3" h="21429" extrusionOk="0">
                <a:moveTo>
                  <a:pt x="6390" y="20446"/>
                </a:moveTo>
                <a:lnTo>
                  <a:pt x="20491" y="20446"/>
                </a:lnTo>
                <a:cubicBezTo>
                  <a:pt x="20902" y="20446"/>
                  <a:pt x="21238" y="20673"/>
                  <a:pt x="21238" y="20950"/>
                </a:cubicBezTo>
                <a:cubicBezTo>
                  <a:pt x="21238" y="21227"/>
                  <a:pt x="20902" y="21429"/>
                  <a:pt x="20491" y="21429"/>
                </a:cubicBezTo>
                <a:lnTo>
                  <a:pt x="6390" y="21429"/>
                </a:lnTo>
                <a:cubicBezTo>
                  <a:pt x="5980" y="21429"/>
                  <a:pt x="5644" y="21227"/>
                  <a:pt x="5644" y="20950"/>
                </a:cubicBezTo>
                <a:cubicBezTo>
                  <a:pt x="5644" y="20673"/>
                  <a:pt x="5980" y="20446"/>
                  <a:pt x="6390" y="20446"/>
                </a:cubicBezTo>
                <a:close/>
                <a:moveTo>
                  <a:pt x="6688" y="15758"/>
                </a:moveTo>
                <a:lnTo>
                  <a:pt x="14448" y="7138"/>
                </a:lnTo>
                <a:lnTo>
                  <a:pt x="17171" y="8247"/>
                </a:lnTo>
                <a:lnTo>
                  <a:pt x="9449" y="16867"/>
                </a:lnTo>
                <a:lnTo>
                  <a:pt x="6688" y="15758"/>
                </a:lnTo>
                <a:close/>
                <a:moveTo>
                  <a:pt x="1242" y="13515"/>
                </a:moveTo>
                <a:lnTo>
                  <a:pt x="9001" y="4895"/>
                </a:lnTo>
                <a:lnTo>
                  <a:pt x="11725" y="6004"/>
                </a:lnTo>
                <a:lnTo>
                  <a:pt x="3965" y="14624"/>
                </a:lnTo>
                <a:lnTo>
                  <a:pt x="1242" y="13515"/>
                </a:lnTo>
                <a:close/>
                <a:moveTo>
                  <a:pt x="11" y="20496"/>
                </a:moveTo>
                <a:lnTo>
                  <a:pt x="757" y="16212"/>
                </a:lnTo>
                <a:lnTo>
                  <a:pt x="6091" y="18379"/>
                </a:lnTo>
                <a:lnTo>
                  <a:pt x="831" y="20824"/>
                </a:lnTo>
                <a:cubicBezTo>
                  <a:pt x="272" y="21101"/>
                  <a:pt x="-64" y="20950"/>
                  <a:pt x="11" y="20496"/>
                </a:cubicBezTo>
                <a:close/>
                <a:moveTo>
                  <a:pt x="11090" y="2501"/>
                </a:moveTo>
                <a:lnTo>
                  <a:pt x="9971" y="3761"/>
                </a:lnTo>
                <a:lnTo>
                  <a:pt x="18141" y="7113"/>
                </a:lnTo>
                <a:lnTo>
                  <a:pt x="19298" y="5853"/>
                </a:lnTo>
                <a:lnTo>
                  <a:pt x="11090" y="2501"/>
                </a:lnTo>
                <a:close/>
                <a:moveTo>
                  <a:pt x="12844" y="585"/>
                </a:moveTo>
                <a:cubicBezTo>
                  <a:pt x="13366" y="5"/>
                  <a:pt x="14485" y="-171"/>
                  <a:pt x="15306" y="182"/>
                </a:cubicBezTo>
                <a:lnTo>
                  <a:pt x="20417" y="2274"/>
                </a:lnTo>
                <a:cubicBezTo>
                  <a:pt x="21275" y="2601"/>
                  <a:pt x="21536" y="3358"/>
                  <a:pt x="21051" y="3937"/>
                </a:cubicBezTo>
                <a:lnTo>
                  <a:pt x="20342" y="4719"/>
                </a:lnTo>
                <a:lnTo>
                  <a:pt x="12135" y="1366"/>
                </a:lnTo>
                <a:lnTo>
                  <a:pt x="12844" y="585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文本框 2"/>
          <p:cNvSpPr txBox="1"/>
          <p:nvPr userDrawn="1"/>
        </p:nvSpPr>
        <p:spPr>
          <a:xfrm>
            <a:off x="1102994" y="6405506"/>
            <a:ext cx="194045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版权所有</a:t>
            </a:r>
            <a:r>
              <a:rPr lang="en-US" altLang="zh-CN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合作共赢</a:t>
            </a:r>
          </a:p>
        </p:txBody>
      </p:sp>
    </p:spTree>
    <p:extLst>
      <p:ext uri="{BB962C8B-B14F-4D97-AF65-F5344CB8AC3E}">
        <p14:creationId xmlns:p14="http://schemas.microsoft.com/office/powerpoint/2010/main" val="415107798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49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30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6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6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9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图片 3" descr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092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6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6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6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0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6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6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6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8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图片 3" descr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kern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26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/>
          <p:cNvSpPr>
            <a:spLocks noChangeAspect="1"/>
          </p:cNvSpPr>
          <p:nvPr/>
        </p:nvSpPr>
        <p:spPr>
          <a:xfrm>
            <a:off x="22" y="3305596"/>
            <a:ext cx="551618" cy="1792800"/>
          </a:xfrm>
          <a:custGeom>
            <a:avLst/>
            <a:gdLst>
              <a:gd name="connsiteX0" fmla="*/ 0 w 551446"/>
              <a:gd name="connsiteY0" fmla="*/ 0 h 1792213"/>
              <a:gd name="connsiteX1" fmla="*/ 551446 w 551446"/>
              <a:gd name="connsiteY1" fmla="*/ 0 h 1792213"/>
              <a:gd name="connsiteX2" fmla="*/ 0 w 551446"/>
              <a:gd name="connsiteY2" fmla="*/ 1792213 h 17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446" h="1792213">
                <a:moveTo>
                  <a:pt x="0" y="0"/>
                </a:moveTo>
                <a:lnTo>
                  <a:pt x="551446" y="0"/>
                </a:lnTo>
                <a:lnTo>
                  <a:pt x="0" y="179221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9" y="750202"/>
            <a:ext cx="3540869" cy="2825568"/>
          </a:xfrm>
          <a:custGeom>
            <a:avLst/>
            <a:gdLst>
              <a:gd name="connsiteX0" fmla="*/ 0 w 3540869"/>
              <a:gd name="connsiteY0" fmla="*/ 0 h 2825568"/>
              <a:gd name="connsiteX1" fmla="*/ 3540869 w 3540869"/>
              <a:gd name="connsiteY1" fmla="*/ 0 h 2825568"/>
              <a:gd name="connsiteX2" fmla="*/ 2671470 w 3540869"/>
              <a:gd name="connsiteY2" fmla="*/ 2825568 h 2825568"/>
              <a:gd name="connsiteX3" fmla="*/ 0 w 3540869"/>
              <a:gd name="connsiteY3" fmla="*/ 2825568 h 282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0869" h="2825568">
                <a:moveTo>
                  <a:pt x="0" y="0"/>
                </a:moveTo>
                <a:lnTo>
                  <a:pt x="3540869" y="0"/>
                </a:lnTo>
                <a:lnTo>
                  <a:pt x="2671470" y="2825568"/>
                </a:lnTo>
                <a:lnTo>
                  <a:pt x="0" y="2825568"/>
                </a:lnTo>
                <a:close/>
              </a:path>
            </a:pathLst>
          </a:custGeom>
          <a:solidFill>
            <a:schemeClr val="accent2"/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C0A68FBF-5A59-A5F2-FBA4-F87C7A1F857B}"/>
              </a:ext>
            </a:extLst>
          </p:cNvPr>
          <p:cNvGrpSpPr/>
          <p:nvPr/>
        </p:nvGrpSpPr>
        <p:grpSpPr>
          <a:xfrm>
            <a:off x="522000" y="1835268"/>
            <a:ext cx="9801427" cy="3859158"/>
            <a:chOff x="522000" y="1835268"/>
            <a:chExt cx="9801427" cy="3859158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57C778E6-4002-1451-43A6-7D87BC284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45" b="23345"/>
            <a:stretch/>
          </p:blipFill>
          <p:spPr>
            <a:xfrm>
              <a:off x="522000" y="1835268"/>
              <a:ext cx="9801427" cy="3851606"/>
            </a:xfrm>
            <a:prstGeom prst="parallelogram">
              <a:avLst>
                <a:gd name="adj" fmla="val 30540"/>
              </a:avLst>
            </a:prstGeom>
          </p:spPr>
        </p:pic>
        <p:sp>
          <p:nvSpPr>
            <p:cNvPr id="7" name="平行四边形 6">
              <a:extLst>
                <a:ext uri="{FF2B5EF4-FFF2-40B4-BE49-F238E27FC236}">
                  <a16:creationId xmlns="" xmlns:a16="http://schemas.microsoft.com/office/drawing/2014/main" id="{30E4EE97-E728-3CD5-F87F-BB120A8A93A8}"/>
                </a:ext>
              </a:extLst>
            </p:cNvPr>
            <p:cNvSpPr/>
            <p:nvPr/>
          </p:nvSpPr>
          <p:spPr>
            <a:xfrm>
              <a:off x="522000" y="1842426"/>
              <a:ext cx="9801427" cy="3852000"/>
            </a:xfrm>
            <a:prstGeom prst="parallelogram">
              <a:avLst>
                <a:gd name="adj" fmla="val 30589"/>
              </a:avLst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2" name="任意多边形: 形状 21"/>
          <p:cNvSpPr/>
          <p:nvPr/>
        </p:nvSpPr>
        <p:spPr>
          <a:xfrm>
            <a:off x="2820383" y="159548"/>
            <a:ext cx="1713741" cy="1058368"/>
          </a:xfrm>
          <a:custGeom>
            <a:avLst/>
            <a:gdLst>
              <a:gd name="connsiteX0" fmla="*/ 325649 w 1713741"/>
              <a:gd name="connsiteY0" fmla="*/ 0 h 1058368"/>
              <a:gd name="connsiteX1" fmla="*/ 1713741 w 1713741"/>
              <a:gd name="connsiteY1" fmla="*/ 0 h 1058368"/>
              <a:gd name="connsiteX2" fmla="*/ 1388092 w 1713741"/>
              <a:gd name="connsiteY2" fmla="*/ 1058368 h 1058368"/>
              <a:gd name="connsiteX3" fmla="*/ 0 w 1713741"/>
              <a:gd name="connsiteY3" fmla="*/ 1058368 h 10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741" h="1058368">
                <a:moveTo>
                  <a:pt x="325649" y="0"/>
                </a:moveTo>
                <a:lnTo>
                  <a:pt x="1713741" y="0"/>
                </a:lnTo>
                <a:lnTo>
                  <a:pt x="1388092" y="1058368"/>
                </a:lnTo>
                <a:lnTo>
                  <a:pt x="0" y="105836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1669913" y="5669280"/>
            <a:ext cx="2618856" cy="1188720"/>
          </a:xfrm>
          <a:custGeom>
            <a:avLst/>
            <a:gdLst>
              <a:gd name="connsiteX0" fmla="*/ 365757 w 2618856"/>
              <a:gd name="connsiteY0" fmla="*/ 0 h 1188720"/>
              <a:gd name="connsiteX1" fmla="*/ 2618856 w 2618856"/>
              <a:gd name="connsiteY1" fmla="*/ 0 h 1188720"/>
              <a:gd name="connsiteX2" fmla="*/ 2253099 w 2618856"/>
              <a:gd name="connsiteY2" fmla="*/ 1188720 h 1188720"/>
              <a:gd name="connsiteX3" fmla="*/ 0 w 2618856"/>
              <a:gd name="connsiteY3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856" h="1188720">
                <a:moveTo>
                  <a:pt x="365757" y="0"/>
                </a:moveTo>
                <a:lnTo>
                  <a:pt x="2618856" y="0"/>
                </a:lnTo>
                <a:lnTo>
                  <a:pt x="2253099" y="11887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accent2"/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3478245" y="6064374"/>
            <a:ext cx="1055887" cy="652092"/>
          </a:xfrm>
          <a:custGeom>
            <a:avLst/>
            <a:gdLst>
              <a:gd name="connsiteX0" fmla="*/ 200642 w 1055887"/>
              <a:gd name="connsiteY0" fmla="*/ 0 h 652092"/>
              <a:gd name="connsiteX1" fmla="*/ 1055887 w 1055887"/>
              <a:gd name="connsiteY1" fmla="*/ 0 h 652092"/>
              <a:gd name="connsiteX2" fmla="*/ 855245 w 1055887"/>
              <a:gd name="connsiteY2" fmla="*/ 652092 h 652092"/>
              <a:gd name="connsiteX3" fmla="*/ 0 w 1055887"/>
              <a:gd name="connsiteY3" fmla="*/ 652092 h 6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887" h="652092">
                <a:moveTo>
                  <a:pt x="200642" y="0"/>
                </a:moveTo>
                <a:lnTo>
                  <a:pt x="1055887" y="0"/>
                </a:lnTo>
                <a:lnTo>
                  <a:pt x="855245" y="652092"/>
                </a:lnTo>
                <a:lnTo>
                  <a:pt x="0" y="652092"/>
                </a:lnTo>
                <a:close/>
              </a:path>
            </a:pathLst>
          </a:custGeom>
          <a:solidFill>
            <a:srgbClr val="71BB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任意多边形: 形状 38"/>
          <p:cNvSpPr/>
          <p:nvPr/>
        </p:nvSpPr>
        <p:spPr>
          <a:xfrm>
            <a:off x="11310458" y="-261982"/>
            <a:ext cx="1365109" cy="843060"/>
          </a:xfrm>
          <a:custGeom>
            <a:avLst/>
            <a:gdLst>
              <a:gd name="connsiteX0" fmla="*/ 259401 w 1365109"/>
              <a:gd name="connsiteY0" fmla="*/ 0 h 843060"/>
              <a:gd name="connsiteX1" fmla="*/ 1365109 w 1365109"/>
              <a:gd name="connsiteY1" fmla="*/ 0 h 843060"/>
              <a:gd name="connsiteX2" fmla="*/ 1105708 w 1365109"/>
              <a:gd name="connsiteY2" fmla="*/ 843060 h 843060"/>
              <a:gd name="connsiteX3" fmla="*/ 0 w 1365109"/>
              <a:gd name="connsiteY3" fmla="*/ 843060 h 8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109" h="843060">
                <a:moveTo>
                  <a:pt x="259401" y="0"/>
                </a:moveTo>
                <a:lnTo>
                  <a:pt x="1365109" y="0"/>
                </a:lnTo>
                <a:lnTo>
                  <a:pt x="1105708" y="843060"/>
                </a:lnTo>
                <a:lnTo>
                  <a:pt x="0" y="843060"/>
                </a:lnTo>
                <a:close/>
              </a:path>
            </a:pathLst>
          </a:custGeom>
          <a:solidFill>
            <a:srgbClr val="71BB17"/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任意多边形: 形状 40"/>
          <p:cNvSpPr/>
          <p:nvPr/>
        </p:nvSpPr>
        <p:spPr>
          <a:xfrm>
            <a:off x="10782522" y="293279"/>
            <a:ext cx="1055887" cy="652092"/>
          </a:xfrm>
          <a:custGeom>
            <a:avLst/>
            <a:gdLst>
              <a:gd name="connsiteX0" fmla="*/ 200642 w 1055887"/>
              <a:gd name="connsiteY0" fmla="*/ 0 h 652092"/>
              <a:gd name="connsiteX1" fmla="*/ 1055887 w 1055887"/>
              <a:gd name="connsiteY1" fmla="*/ 0 h 652092"/>
              <a:gd name="connsiteX2" fmla="*/ 855245 w 1055887"/>
              <a:gd name="connsiteY2" fmla="*/ 652092 h 652092"/>
              <a:gd name="connsiteX3" fmla="*/ 0 w 1055887"/>
              <a:gd name="connsiteY3" fmla="*/ 652092 h 6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887" h="652092">
                <a:moveTo>
                  <a:pt x="200642" y="0"/>
                </a:moveTo>
                <a:lnTo>
                  <a:pt x="1055887" y="0"/>
                </a:lnTo>
                <a:lnTo>
                  <a:pt x="855245" y="652092"/>
                </a:lnTo>
                <a:lnTo>
                  <a:pt x="0" y="652092"/>
                </a:lnTo>
                <a:close/>
              </a:path>
            </a:pathLst>
          </a:custGeom>
          <a:solidFill>
            <a:srgbClr val="2C37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71246" y="801606"/>
            <a:ext cx="261802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kumimoji="1" lang="zh-CN" altLang="en-US" sz="6000" b="1" spc="300" dirty="0">
                <a:gradFill flip="none" rotWithShape="1">
                  <a:gsLst>
                    <a:gs pos="0">
                      <a:srgbClr val="0E5FB3">
                        <a:shade val="30000"/>
                        <a:satMod val="115000"/>
                      </a:srgbClr>
                    </a:gs>
                    <a:gs pos="50000">
                      <a:srgbClr val="0E5FB3">
                        <a:shade val="67500"/>
                        <a:satMod val="115000"/>
                      </a:srgbClr>
                    </a:gs>
                    <a:gs pos="100000">
                      <a:srgbClr val="0E5FB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项</a:t>
            </a:r>
            <a:r>
              <a:rPr kumimoji="1" lang="zh-CN" altLang="en-US" sz="6000" b="1" spc="300" dirty="0" smtClean="0">
                <a:gradFill flip="none" rotWithShape="1">
                  <a:gsLst>
                    <a:gs pos="0">
                      <a:srgbClr val="0E5FB3">
                        <a:shade val="30000"/>
                        <a:satMod val="115000"/>
                      </a:srgbClr>
                    </a:gs>
                    <a:gs pos="50000">
                      <a:srgbClr val="0E5FB3">
                        <a:shade val="67500"/>
                        <a:satMod val="115000"/>
                      </a:srgbClr>
                    </a:gs>
                    <a:gs pos="100000">
                      <a:srgbClr val="0E5FB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目五</a:t>
            </a:r>
            <a:endParaRPr kumimoji="1" lang="en-US" altLang="zh-CN" sz="6000" b="1" spc="300" dirty="0">
              <a:gradFill flip="none" rotWithShape="1">
                <a:gsLst>
                  <a:gs pos="0">
                    <a:srgbClr val="0E5FB3">
                      <a:shade val="30000"/>
                      <a:satMod val="115000"/>
                    </a:srgbClr>
                  </a:gs>
                  <a:gs pos="50000">
                    <a:srgbClr val="0E5FB3">
                      <a:shade val="67500"/>
                      <a:satMod val="115000"/>
                    </a:srgbClr>
                  </a:gs>
                  <a:gs pos="100000">
                    <a:srgbClr val="0E5FB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79596AE7-260B-CE3B-BC7C-A68ED2DCB380}"/>
              </a:ext>
            </a:extLst>
          </p:cNvPr>
          <p:cNvGrpSpPr/>
          <p:nvPr/>
        </p:nvGrpSpPr>
        <p:grpSpPr>
          <a:xfrm>
            <a:off x="3289150" y="2085826"/>
            <a:ext cx="9308173" cy="3210737"/>
            <a:chOff x="4366925" y="2085826"/>
            <a:chExt cx="8230394" cy="3210737"/>
          </a:xfrm>
        </p:grpSpPr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20DBDA80-1CA9-462F-1539-1E3605846E79}"/>
                </a:ext>
              </a:extLst>
            </p:cNvPr>
            <p:cNvGrpSpPr/>
            <p:nvPr/>
          </p:nvGrpSpPr>
          <p:grpSpPr>
            <a:xfrm>
              <a:off x="4366925" y="2085826"/>
              <a:ext cx="8230394" cy="3210737"/>
              <a:chOff x="4366925" y="2085826"/>
              <a:chExt cx="8230394" cy="3210737"/>
            </a:xfrm>
          </p:grpSpPr>
          <p:sp>
            <p:nvSpPr>
              <p:cNvPr id="25" name="平行四边形 24">
                <a:extLst>
                  <a:ext uri="{FF2B5EF4-FFF2-40B4-BE49-F238E27FC236}">
                    <a16:creationId xmlns="" xmlns:a16="http://schemas.microsoft.com/office/drawing/2014/main" id="{F99F99E5-991B-6479-C942-F701FA6B137A}"/>
                  </a:ext>
                </a:extLst>
              </p:cNvPr>
              <p:cNvSpPr/>
              <p:nvPr/>
            </p:nvSpPr>
            <p:spPr>
              <a:xfrm>
                <a:off x="4598567" y="2401469"/>
                <a:ext cx="7998752" cy="2592000"/>
              </a:xfrm>
              <a:prstGeom prst="parallelogram">
                <a:avLst>
                  <a:gd name="adj" fmla="val 32924"/>
                </a:avLst>
              </a:prstGeom>
              <a:solidFill>
                <a:srgbClr val="1C4F82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4366925" y="2132512"/>
                <a:ext cx="7626087" cy="3131299"/>
              </a:xfrm>
              <a:custGeom>
                <a:avLst/>
                <a:gdLst>
                  <a:gd name="connsiteX0" fmla="*/ 963469 w 6683760"/>
                  <a:gd name="connsiteY0" fmla="*/ 0 h 3131299"/>
                  <a:gd name="connsiteX1" fmla="*/ 6683760 w 6683760"/>
                  <a:gd name="connsiteY1" fmla="*/ 0 h 3131299"/>
                  <a:gd name="connsiteX2" fmla="*/ 6683760 w 6683760"/>
                  <a:gd name="connsiteY2" fmla="*/ 3131299 h 3131299"/>
                  <a:gd name="connsiteX3" fmla="*/ 0 w 6683760"/>
                  <a:gd name="connsiteY3" fmla="*/ 3131299 h 3131299"/>
                  <a:gd name="connsiteX4" fmla="*/ 72579 w 6683760"/>
                  <a:gd name="connsiteY4" fmla="*/ 2895419 h 3131299"/>
                  <a:gd name="connsiteX5" fmla="*/ 6447879 w 6683760"/>
                  <a:gd name="connsiteY5" fmla="*/ 2895419 h 3131299"/>
                  <a:gd name="connsiteX6" fmla="*/ 6447879 w 6683760"/>
                  <a:gd name="connsiteY6" fmla="*/ 235881 h 3131299"/>
                  <a:gd name="connsiteX7" fmla="*/ 890892 w 6683760"/>
                  <a:gd name="connsiteY7" fmla="*/ 235881 h 31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3760" h="3131299">
                    <a:moveTo>
                      <a:pt x="963469" y="0"/>
                    </a:moveTo>
                    <a:lnTo>
                      <a:pt x="6683760" y="0"/>
                    </a:lnTo>
                    <a:lnTo>
                      <a:pt x="6683760" y="3131299"/>
                    </a:lnTo>
                    <a:lnTo>
                      <a:pt x="0" y="3131299"/>
                    </a:lnTo>
                    <a:lnTo>
                      <a:pt x="72579" y="2895419"/>
                    </a:lnTo>
                    <a:lnTo>
                      <a:pt x="6447879" y="2895419"/>
                    </a:lnTo>
                    <a:lnTo>
                      <a:pt x="6447879" y="235881"/>
                    </a:lnTo>
                    <a:lnTo>
                      <a:pt x="890892" y="235881"/>
                    </a:lnTo>
                    <a:close/>
                  </a:path>
                </a:pathLst>
              </a:custGeom>
              <a:solidFill>
                <a:schemeClr val="accent2"/>
              </a:solidFill>
              <a:ln w="73689" cap="flat">
                <a:solidFill>
                  <a:schemeClr val="accent1"/>
                </a:solidFill>
                <a:prstDash val="solid"/>
                <a:miter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id="{E74DF837-46D1-D146-2762-F9AE4BD71F7E}"/>
                  </a:ext>
                </a:extLst>
              </p:cNvPr>
              <p:cNvSpPr/>
              <p:nvPr/>
            </p:nvSpPr>
            <p:spPr>
              <a:xfrm>
                <a:off x="12030563" y="2085826"/>
                <a:ext cx="393948" cy="32107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9FBA450D-7FA5-49E8-DAD5-E7D3CD83C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27649" y="4997845"/>
              <a:ext cx="1142352" cy="298718"/>
            </a:xfrm>
            <a:prstGeom prst="rect">
              <a:avLst/>
            </a:prstGeom>
          </p:spPr>
        </p:pic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7411D871-5B21-7F8D-D61C-B312A661CABE}"/>
              </a:ext>
            </a:extLst>
          </p:cNvPr>
          <p:cNvGrpSpPr/>
          <p:nvPr/>
        </p:nvGrpSpPr>
        <p:grpSpPr>
          <a:xfrm>
            <a:off x="9596419" y="6174149"/>
            <a:ext cx="2372205" cy="931022"/>
            <a:chOff x="8622168" y="6183259"/>
            <a:chExt cx="2372205" cy="931022"/>
          </a:xfrm>
        </p:grpSpPr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97902BCE-85B2-EFEE-F0FF-C169253A6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629" y="6183259"/>
              <a:ext cx="869744" cy="931022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262940B4-6F5D-9F5D-CB13-F145BE9E26FB}"/>
                </a:ext>
              </a:extLst>
            </p:cNvPr>
            <p:cNvSpPr txBox="1"/>
            <p:nvPr/>
          </p:nvSpPr>
          <p:spPr>
            <a:xfrm>
              <a:off x="8622168" y="6498532"/>
              <a:ext cx="214375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hangingPunct="0"/>
              <a:r>
                <a:rPr lang="zh-CN" altLang="en-US" sz="1200" dirty="0">
                  <a:solidFill>
                    <a:srgbClr val="0E5FB3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/>
                </a:rPr>
                <a:t>合作企业与技术支持：</a:t>
              </a:r>
            </a:p>
          </p:txBody>
        </p:sp>
      </p:grpSp>
      <p:sp>
        <p:nvSpPr>
          <p:cNvPr id="15" name="文本框 25"/>
          <p:cNvSpPr txBox="1"/>
          <p:nvPr/>
        </p:nvSpPr>
        <p:spPr>
          <a:xfrm>
            <a:off x="3649004" y="3154394"/>
            <a:ext cx="84327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zh-CN" altLang="en-US" sz="6600" b="1" i="1" spc="3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实施出库作业</a:t>
            </a:r>
            <a:endParaRPr kumimoji="1" lang="en-US" altLang="zh-CN" sz="6600" b="1" i="1" spc="300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1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6" grpId="0" bldLvl="0" animBg="1"/>
      <p:bldP spid="22" grpId="0" bldLvl="0" animBg="1"/>
      <p:bldP spid="24" grpId="0" bldLvl="0" animBg="1"/>
      <p:bldP spid="26" grpId="0" bldLvl="0" animBg="1"/>
      <p:bldP spid="39" grpId="0" bldLvl="0" animBg="1"/>
      <p:bldP spid="41" grpId="0" bldLvl="0" animBg="1"/>
      <p:bldP spid="2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kern="0" dirty="0">
                <a:solidFill>
                  <a:srgbClr val="003366"/>
                </a:solidFill>
              </a:rPr>
              <a:t>作业流程介绍</a:t>
            </a:r>
            <a:endParaRPr kern="0" dirty="0">
              <a:solidFill>
                <a:srgbClr val="003366"/>
              </a:solidFill>
            </a:endParaRPr>
          </a:p>
        </p:txBody>
      </p:sp>
      <p:graphicFrame>
        <p:nvGraphicFramePr>
          <p:cNvPr id="13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18890"/>
              </p:ext>
            </p:extLst>
          </p:nvPr>
        </p:nvGraphicFramePr>
        <p:xfrm>
          <a:off x="654599" y="986764"/>
          <a:ext cx="10728000" cy="1643148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3148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作业开始</a:t>
                      </a: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②逐一选中对应订单，点击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关闭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，在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关闭原因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中选择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内部原因，实物库存不足，部分发货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后，点击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确认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，在提示框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按单关闭成功！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界面点击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确定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，完成该订单的关闭操作。（图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、图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要正确填写关闭原因，便于报表统计，用于后续跟踪。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0F27F3E-2B89-41A3-ADD9-B67EF56CFD3C}"/>
              </a:ext>
            </a:extLst>
          </p:cNvPr>
          <p:cNvSpPr txBox="1"/>
          <p:nvPr/>
        </p:nvSpPr>
        <p:spPr>
          <a:xfrm>
            <a:off x="5105010" y="5866725"/>
            <a:ext cx="48768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图</a:t>
            </a:r>
            <a:r>
              <a:rPr lang="en-US" altLang="zh-CN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2.3</a:t>
            </a:r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B50D56FB-0991-4730-A729-CCF3F12784B3}"/>
              </a:ext>
            </a:extLst>
          </p:cNvPr>
          <p:cNvSpPr txBox="1"/>
          <p:nvPr/>
        </p:nvSpPr>
        <p:spPr>
          <a:xfrm>
            <a:off x="10171400" y="5866725"/>
            <a:ext cx="70236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图</a:t>
            </a:r>
            <a:r>
              <a:rPr lang="en-US" altLang="zh-CN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2.4</a:t>
            </a:r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72487" y="2782480"/>
            <a:ext cx="8352728" cy="308424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07AC894-54CF-405E-AED3-80D2172576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74708" y="4722534"/>
            <a:ext cx="1419470" cy="11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kern="0" dirty="0">
                <a:solidFill>
                  <a:srgbClr val="003366"/>
                </a:solidFill>
              </a:rPr>
              <a:t>作业流程介绍</a:t>
            </a:r>
            <a:endParaRPr kern="0" dirty="0">
              <a:solidFill>
                <a:srgbClr val="003366"/>
              </a:solidFill>
            </a:endParaRPr>
          </a:p>
        </p:txBody>
      </p:sp>
      <p:graphicFrame>
        <p:nvGraphicFramePr>
          <p:cNvPr id="12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18171"/>
              </p:ext>
            </p:extLst>
          </p:nvPr>
        </p:nvGraphicFramePr>
        <p:xfrm>
          <a:off x="654599" y="986764"/>
          <a:ext cx="10728000" cy="190288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288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作业开始</a:t>
                      </a: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外部订单取消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订单关闭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操作。</a:t>
                      </a:r>
                      <a:endParaRPr kumimoji="0" lang="en-US" altLang="zh-CN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①在电脑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【WMS】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菜单栏打开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发货订单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，在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查询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】-【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创建时间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处选择需要检查的订单时间段后，点击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确认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，显示出该时间段的所有订单，在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外部取消标志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处查询筛选出有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【OUT_CANCEL】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标志的订单。（图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、图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外部取消的订单需要关闭，才能释放其在系统中占用的库存，释放的库存可被新订单占用。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extLst>
                  <a:ext uri="{0D108BD9-81ED-4DB2-BD59-A6C34878D82A}">
                    <a16:rowId xmlns:a16="http://schemas.microsoft.com/office/drawing/2014/main" xmlns="" val="886801590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04BF39D-BE78-4CF1-9818-71E0CBB16620}"/>
              </a:ext>
            </a:extLst>
          </p:cNvPr>
          <p:cNvSpPr txBox="1"/>
          <p:nvPr/>
        </p:nvSpPr>
        <p:spPr>
          <a:xfrm>
            <a:off x="5727549" y="5356927"/>
            <a:ext cx="48768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图</a:t>
            </a:r>
            <a:r>
              <a:rPr lang="en-US" altLang="zh-CN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2.5</a:t>
            </a:r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946268" y="3027407"/>
            <a:ext cx="10050244" cy="232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kern="0" dirty="0">
                <a:solidFill>
                  <a:srgbClr val="003366"/>
                </a:solidFill>
              </a:rPr>
              <a:t>作业流程介绍</a:t>
            </a:r>
            <a:endParaRPr kern="0" dirty="0">
              <a:solidFill>
                <a:srgbClr val="003366"/>
              </a:solidFill>
            </a:endParaRPr>
          </a:p>
        </p:txBody>
      </p:sp>
      <p:graphicFrame>
        <p:nvGraphicFramePr>
          <p:cNvPr id="13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1169"/>
              </p:ext>
            </p:extLst>
          </p:nvPr>
        </p:nvGraphicFramePr>
        <p:xfrm>
          <a:off x="654599" y="990745"/>
          <a:ext cx="10728000" cy="1703903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  <a:endParaRPr kumimoji="0" lang="en-US" altLang="zh-CN" sz="1400" b="1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3903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作业开始</a:t>
                      </a: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②逐一选中对应订单，点击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关闭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，在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关闭原因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中选择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外部原因：客户取消订单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，点击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确认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，在提示框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按单关闭成功！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界面点击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确定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，即完成该订单的关闭操作。（图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2.6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、图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要正确填写关闭原因，便于报表统计原因进行跟踪。</a:t>
                      </a:r>
                      <a:endParaRPr kumimoji="0" lang="en-US" altLang="zh-CN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71394" y="2782013"/>
            <a:ext cx="8660295" cy="338369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6B0110E-8EFF-45AE-AF9B-F8AF9449E9A5}"/>
              </a:ext>
            </a:extLst>
          </p:cNvPr>
          <p:cNvSpPr txBox="1"/>
          <p:nvPr/>
        </p:nvSpPr>
        <p:spPr>
          <a:xfrm>
            <a:off x="4857700" y="6173799"/>
            <a:ext cx="48768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图</a:t>
            </a:r>
            <a:r>
              <a:rPr lang="en-US" altLang="zh-CN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2.6</a:t>
            </a:r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7C635FE-D476-450D-BA50-F44EF795ED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34249" y="4970903"/>
            <a:ext cx="1492299" cy="120289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06B0110E-8EFF-45AE-AF9B-F8AF9449E9A5}"/>
              </a:ext>
            </a:extLst>
          </p:cNvPr>
          <p:cNvSpPr txBox="1"/>
          <p:nvPr/>
        </p:nvSpPr>
        <p:spPr>
          <a:xfrm>
            <a:off x="10059530" y="6173799"/>
            <a:ext cx="48768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图</a:t>
            </a:r>
            <a:r>
              <a:rPr lang="en-US" altLang="zh-CN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2.7</a:t>
            </a:r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6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kern="0" dirty="0">
                <a:solidFill>
                  <a:srgbClr val="003366"/>
                </a:solidFill>
              </a:rPr>
              <a:t>作业流程介绍</a:t>
            </a:r>
            <a:endParaRPr kern="0" dirty="0">
              <a:solidFill>
                <a:srgbClr val="003366"/>
              </a:solidFill>
            </a:endParaRPr>
          </a:p>
        </p:txBody>
      </p:sp>
      <p:graphicFrame>
        <p:nvGraphicFramePr>
          <p:cNvPr id="12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086213"/>
              </p:ext>
            </p:extLst>
          </p:nvPr>
        </p:nvGraphicFramePr>
        <p:xfrm>
          <a:off x="654599" y="984123"/>
          <a:ext cx="10728000" cy="2165282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5282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作业开始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③因为外部原因取消的订单，如已开始出库作业流程，需通过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库内移动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操作，将已经拣出库位的货归还至原拣选区库位。</a:t>
                      </a: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在电脑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【WMS】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菜单栏打开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库内移动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，找到系统自动生成的库内移动单，备注内容为：“订单：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关闭生成”，点击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提交移动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，出现提示框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您确定要提交移动单吗？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界面，点击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确定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，再出现提示框界面点击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确定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，即已在系统内完成归还操作。（图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2.8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、图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2.9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、图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2.10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、图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2.11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系统自动生成的移库单会将货物归还至原拣选区库位，需要通过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库存移动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操作来实现。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04E865D-3F5D-4D24-BF63-32B44BC883EE}"/>
              </a:ext>
            </a:extLst>
          </p:cNvPr>
          <p:cNvSpPr txBox="1"/>
          <p:nvPr/>
        </p:nvSpPr>
        <p:spPr>
          <a:xfrm>
            <a:off x="1221203" y="5730795"/>
            <a:ext cx="55356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图</a:t>
            </a:r>
            <a:r>
              <a:rPr lang="en-US" altLang="zh-CN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2.8</a:t>
            </a:r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91E1327-3EC8-414E-90F3-E45501277EF4}"/>
              </a:ext>
            </a:extLst>
          </p:cNvPr>
          <p:cNvSpPr txBox="1"/>
          <p:nvPr/>
        </p:nvSpPr>
        <p:spPr>
          <a:xfrm>
            <a:off x="6621420" y="5222265"/>
            <a:ext cx="55356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图</a:t>
            </a:r>
            <a:r>
              <a:rPr lang="en-US" altLang="zh-CN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2.9</a:t>
            </a:r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645910" y="3257067"/>
            <a:ext cx="1579400" cy="2415553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809" y="3257067"/>
            <a:ext cx="8968789" cy="19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kern="0" dirty="0">
                <a:solidFill>
                  <a:srgbClr val="003366"/>
                </a:solidFill>
              </a:rPr>
              <a:t>作业流程介绍</a:t>
            </a:r>
            <a:endParaRPr kern="0" dirty="0">
              <a:solidFill>
                <a:srgbClr val="003366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6B0110E-8EFF-45AE-AF9B-F8AF9449E9A5}"/>
              </a:ext>
            </a:extLst>
          </p:cNvPr>
          <p:cNvSpPr txBox="1"/>
          <p:nvPr/>
        </p:nvSpPr>
        <p:spPr>
          <a:xfrm>
            <a:off x="3607207" y="3995962"/>
            <a:ext cx="64319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图</a:t>
            </a:r>
            <a:r>
              <a:rPr lang="en-US" altLang="zh-CN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2.10</a:t>
            </a:r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FE60A79-22A0-462B-91E1-D7ED333CE374}"/>
              </a:ext>
            </a:extLst>
          </p:cNvPr>
          <p:cNvSpPr txBox="1"/>
          <p:nvPr/>
        </p:nvSpPr>
        <p:spPr>
          <a:xfrm>
            <a:off x="7447371" y="3995961"/>
            <a:ext cx="6277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图</a:t>
            </a:r>
            <a:r>
              <a:rPr lang="en-US" altLang="zh-CN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2.11</a:t>
            </a:r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DCC7A7F-654C-4ABC-9BAF-112380EF9B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24881" y="2824520"/>
            <a:ext cx="1807845" cy="10795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356634" y="1089700"/>
            <a:ext cx="4181475" cy="28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kern="0" dirty="0">
                <a:solidFill>
                  <a:srgbClr val="003366"/>
                </a:solidFill>
              </a:rPr>
              <a:t>作业流程介绍</a:t>
            </a:r>
            <a:endParaRPr kern="0" dirty="0">
              <a:solidFill>
                <a:srgbClr val="003366"/>
              </a:solidFill>
            </a:endParaRPr>
          </a:p>
        </p:txBody>
      </p:sp>
      <p:graphicFrame>
        <p:nvGraphicFramePr>
          <p:cNvPr id="12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66391"/>
              </p:ext>
            </p:extLst>
          </p:nvPr>
        </p:nvGraphicFramePr>
        <p:xfrm>
          <a:off x="654599" y="986764"/>
          <a:ext cx="10728000" cy="1881958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1958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作业开始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④系统组员完成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库内移动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操作后，需打印移动单，与实物一同交接给库存组员执行实物库内移动。</a:t>
                      </a: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库内移动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的所有库内移动单中，选中右侧转入信息明细，选中需要打印的行，点击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打印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，查看预览效果后即可打印即可。（图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2.12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实物归还合适库位，使系统库位货物数量与实际库位货物数量保持一致。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kern="0" dirty="0">
                <a:solidFill>
                  <a:srgbClr val="003366"/>
                </a:solidFill>
              </a:rPr>
              <a:t>作业流程介绍</a:t>
            </a:r>
            <a:endParaRPr kern="0" dirty="0">
              <a:solidFill>
                <a:srgbClr val="003366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FE60A79-22A0-462B-91E1-D7ED333CE374}"/>
              </a:ext>
            </a:extLst>
          </p:cNvPr>
          <p:cNvSpPr txBox="1"/>
          <p:nvPr/>
        </p:nvSpPr>
        <p:spPr>
          <a:xfrm>
            <a:off x="5764999" y="5956863"/>
            <a:ext cx="6277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图</a:t>
            </a:r>
            <a:r>
              <a:rPr lang="en-US" altLang="zh-CN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2.12</a:t>
            </a:r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36967" y="1008512"/>
            <a:ext cx="7872878" cy="493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文本框 71"/>
          <p:cNvSpPr txBox="1"/>
          <p:nvPr/>
        </p:nvSpPr>
        <p:spPr>
          <a:xfrm>
            <a:off x="5714918" y="3043698"/>
            <a:ext cx="4321334" cy="9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hangingPunct="0">
              <a:lnSpc>
                <a:spcPct val="127000"/>
              </a:lnSpc>
              <a:defRPr sz="2000"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4800" b="1" kern="0" dirty="0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rPr>
              <a:t>作业完成</a:t>
            </a:r>
            <a:endParaRPr lang="en-US" altLang="zh-CN" sz="4800" b="1" kern="0" dirty="0">
              <a:solidFill>
                <a:srgbClr val="595959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76763" y="341243"/>
            <a:ext cx="660099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2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作业流程介绍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108678" y="2581219"/>
            <a:ext cx="2166183" cy="1867399"/>
            <a:chOff x="3108678" y="2581219"/>
            <a:chExt cx="2166183" cy="1867399"/>
          </a:xfrm>
        </p:grpSpPr>
        <p:grpSp>
          <p:nvGrpSpPr>
            <p:cNvPr id="11" name="组合 49"/>
            <p:cNvGrpSpPr/>
            <p:nvPr/>
          </p:nvGrpSpPr>
          <p:grpSpPr>
            <a:xfrm>
              <a:off x="3108678" y="2581219"/>
              <a:ext cx="2166183" cy="1867399"/>
              <a:chOff x="0" y="0"/>
              <a:chExt cx="2166181" cy="1867397"/>
            </a:xfrm>
          </p:grpSpPr>
          <p:sp>
            <p:nvSpPr>
              <p:cNvPr id="21" name="六边形 50"/>
              <p:cNvSpPr/>
              <p:nvPr/>
            </p:nvSpPr>
            <p:spPr>
              <a:xfrm>
                <a:off x="0" y="0"/>
                <a:ext cx="2166181" cy="1867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2700000" scaled="0"/>
              </a:gradFill>
              <a:ln w="19050" cap="flat">
                <a:solidFill>
                  <a:srgbClr val="ECECEC"/>
                </a:solidFill>
                <a:prstDash val="solid"/>
                <a:round/>
              </a:ln>
              <a:effectLst>
                <a:outerShdw blurRad="1905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>
                  <a:defRPr>
                    <a:solidFill>
                      <a:srgbClr val="003366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pPr>
                <a:endParaRPr kern="0">
                  <a:solidFill>
                    <a:srgbClr val="003366"/>
                  </a:solidFill>
                  <a:latin typeface="Agency FB"/>
                  <a:ea typeface="Agency FB"/>
                  <a:cs typeface="Agency FB"/>
                  <a:sym typeface="Agency FB"/>
                </a:endParaRPr>
              </a:p>
            </p:txBody>
          </p:sp>
          <p:sp>
            <p:nvSpPr>
              <p:cNvPr id="22" name="任意多边形 51"/>
              <p:cNvSpPr/>
              <p:nvPr/>
            </p:nvSpPr>
            <p:spPr>
              <a:xfrm>
                <a:off x="226554" y="116222"/>
                <a:ext cx="1718304" cy="747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5" y="0"/>
                    </a:moveTo>
                    <a:lnTo>
                      <a:pt x="16945" y="0"/>
                    </a:lnTo>
                    <a:lnTo>
                      <a:pt x="21600" y="21407"/>
                    </a:lnTo>
                    <a:lnTo>
                      <a:pt x="21558" y="21600"/>
                    </a:lnTo>
                    <a:lnTo>
                      <a:pt x="42" y="21600"/>
                    </a:lnTo>
                    <a:lnTo>
                      <a:pt x="0" y="21407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hangingPunct="0">
                  <a:defRPr>
                    <a:solidFill>
                      <a:srgbClr val="003366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pPr>
                <a:endParaRPr kern="0">
                  <a:solidFill>
                    <a:srgbClr val="003366"/>
                  </a:solidFill>
                  <a:latin typeface="Agency FB"/>
                  <a:ea typeface="Agency FB"/>
                  <a:cs typeface="Agency FB"/>
                  <a:sym typeface="Agency FB"/>
                </a:endParaRPr>
              </a:p>
            </p:txBody>
          </p:sp>
          <p:sp>
            <p:nvSpPr>
              <p:cNvPr id="23" name="文本框 52"/>
              <p:cNvSpPr txBox="1"/>
              <p:nvPr/>
            </p:nvSpPr>
            <p:spPr>
              <a:xfrm>
                <a:off x="751590" y="933697"/>
                <a:ext cx="663000" cy="830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4800" b="1">
                    <a:solidFill>
                      <a:schemeClr val="accent1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lvl1pPr>
              </a:lstStyle>
              <a:p>
                <a:pPr hangingPunct="0"/>
                <a:r>
                  <a:rPr kern="0" dirty="0">
                    <a:solidFill>
                      <a:srgbClr val="003366"/>
                    </a:solidFill>
                  </a:rPr>
                  <a:t>0</a:t>
                </a:r>
                <a:r>
                  <a:rPr lang="en-US" kern="0" dirty="0">
                    <a:solidFill>
                      <a:srgbClr val="003366"/>
                    </a:solidFill>
                  </a:rPr>
                  <a:t>3</a:t>
                </a:r>
                <a:endParaRPr kern="0" dirty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924664" y="2933306"/>
              <a:ext cx="557185" cy="362993"/>
              <a:chOff x="351806" y="2623490"/>
              <a:chExt cx="485026" cy="315983"/>
            </a:xfrm>
          </p:grpSpPr>
          <p:sp>
            <p:nvSpPr>
              <p:cNvPr id="13" name="îśḷîḑê">
                <a:extLst>
                  <a:ext uri="{FF2B5EF4-FFF2-40B4-BE49-F238E27FC236}">
                    <a16:creationId xmlns:a16="http://schemas.microsoft.com/office/drawing/2014/main" xmlns="" id="{174B3516-C66B-4D54-AB7D-33DA5EED72BA}"/>
                  </a:ext>
                </a:extLst>
              </p:cNvPr>
              <p:cNvSpPr/>
              <p:nvPr/>
            </p:nvSpPr>
            <p:spPr bwMode="auto">
              <a:xfrm>
                <a:off x="355071" y="2623490"/>
                <a:ext cx="296667" cy="200311"/>
              </a:xfrm>
              <a:custGeom>
                <a:avLst/>
                <a:gdLst>
                  <a:gd name="T0" fmla="*/ 3 w 367"/>
                  <a:gd name="T1" fmla="*/ 237 h 237"/>
                  <a:gd name="T2" fmla="*/ 365 w 367"/>
                  <a:gd name="T3" fmla="*/ 237 h 237"/>
                  <a:gd name="T4" fmla="*/ 367 w 367"/>
                  <a:gd name="T5" fmla="*/ 234 h 237"/>
                  <a:gd name="T6" fmla="*/ 367 w 367"/>
                  <a:gd name="T7" fmla="*/ 3 h 237"/>
                  <a:gd name="T8" fmla="*/ 365 w 367"/>
                  <a:gd name="T9" fmla="*/ 0 h 237"/>
                  <a:gd name="T10" fmla="*/ 3 w 367"/>
                  <a:gd name="T11" fmla="*/ 0 h 237"/>
                  <a:gd name="T12" fmla="*/ 0 w 367"/>
                  <a:gd name="T13" fmla="*/ 3 h 237"/>
                  <a:gd name="T14" fmla="*/ 0 w 367"/>
                  <a:gd name="T15" fmla="*/ 234 h 237"/>
                  <a:gd name="T16" fmla="*/ 3 w 367"/>
                  <a:gd name="T1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" h="237">
                    <a:moveTo>
                      <a:pt x="3" y="237"/>
                    </a:moveTo>
                    <a:cubicBezTo>
                      <a:pt x="365" y="237"/>
                      <a:pt x="365" y="237"/>
                      <a:pt x="365" y="237"/>
                    </a:cubicBezTo>
                    <a:cubicBezTo>
                      <a:pt x="366" y="237"/>
                      <a:pt x="367" y="236"/>
                      <a:pt x="367" y="234"/>
                    </a:cubicBezTo>
                    <a:cubicBezTo>
                      <a:pt x="367" y="3"/>
                      <a:pt x="367" y="3"/>
                      <a:pt x="367" y="3"/>
                    </a:cubicBezTo>
                    <a:cubicBezTo>
                      <a:pt x="367" y="1"/>
                      <a:pt x="366" y="0"/>
                      <a:pt x="36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36"/>
                      <a:pt x="2" y="237"/>
                      <a:pt x="3" y="2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hangingPunct="0"/>
                <a:endParaRPr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4" name="íṥḻíḓê">
                <a:extLst>
                  <a:ext uri="{FF2B5EF4-FFF2-40B4-BE49-F238E27FC236}">
                    <a16:creationId xmlns:a16="http://schemas.microsoft.com/office/drawing/2014/main" xmlns="" id="{2F049DC1-062C-4469-A392-121AA48DDF90}"/>
                  </a:ext>
                </a:extLst>
              </p:cNvPr>
              <p:cNvSpPr/>
              <p:nvPr/>
            </p:nvSpPr>
            <p:spPr bwMode="auto">
              <a:xfrm>
                <a:off x="705105" y="2843197"/>
                <a:ext cx="90520" cy="94630"/>
              </a:xfrm>
              <a:custGeom>
                <a:avLst/>
                <a:gdLst>
                  <a:gd name="T0" fmla="*/ 56 w 112"/>
                  <a:gd name="T1" fmla="*/ 0 h 112"/>
                  <a:gd name="T2" fmla="*/ 0 w 112"/>
                  <a:gd name="T3" fmla="*/ 56 h 112"/>
                  <a:gd name="T4" fmla="*/ 56 w 112"/>
                  <a:gd name="T5" fmla="*/ 112 h 112"/>
                  <a:gd name="T6" fmla="*/ 112 w 112"/>
                  <a:gd name="T7" fmla="*/ 56 h 112"/>
                  <a:gd name="T8" fmla="*/ 56 w 112"/>
                  <a:gd name="T9" fmla="*/ 0 h 112"/>
                  <a:gd name="T10" fmla="*/ 56 w 112"/>
                  <a:gd name="T11" fmla="*/ 83 h 112"/>
                  <a:gd name="T12" fmla="*/ 29 w 112"/>
                  <a:gd name="T13" fmla="*/ 56 h 112"/>
                  <a:gd name="T14" fmla="*/ 56 w 112"/>
                  <a:gd name="T15" fmla="*/ 30 h 112"/>
                  <a:gd name="T16" fmla="*/ 83 w 112"/>
                  <a:gd name="T17" fmla="*/ 56 h 112"/>
                  <a:gd name="T18" fmla="*/ 56 w 112"/>
                  <a:gd name="T19" fmla="*/ 8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cubicBezTo>
                      <a:pt x="25" y="0"/>
                      <a:pt x="0" y="26"/>
                      <a:pt x="0" y="56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6"/>
                      <a:pt x="87" y="0"/>
                      <a:pt x="56" y="0"/>
                    </a:cubicBezTo>
                    <a:close/>
                    <a:moveTo>
                      <a:pt x="56" y="83"/>
                    </a:moveTo>
                    <a:cubicBezTo>
                      <a:pt x="41" y="83"/>
                      <a:pt x="29" y="71"/>
                      <a:pt x="29" y="56"/>
                    </a:cubicBezTo>
                    <a:cubicBezTo>
                      <a:pt x="29" y="42"/>
                      <a:pt x="41" y="30"/>
                      <a:pt x="56" y="30"/>
                    </a:cubicBezTo>
                    <a:cubicBezTo>
                      <a:pt x="71" y="30"/>
                      <a:pt x="83" y="42"/>
                      <a:pt x="83" y="56"/>
                    </a:cubicBezTo>
                    <a:cubicBezTo>
                      <a:pt x="83" y="71"/>
                      <a:pt x="71" y="83"/>
                      <a:pt x="56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hangingPunct="0"/>
                <a:endParaRPr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5" name="íṩ1íḍé">
                <a:extLst>
                  <a:ext uri="{FF2B5EF4-FFF2-40B4-BE49-F238E27FC236}">
                    <a16:creationId xmlns:a16="http://schemas.microsoft.com/office/drawing/2014/main" xmlns="" id="{D5E9708F-2996-470A-92DC-8D4550E27E66}"/>
                  </a:ext>
                </a:extLst>
              </p:cNvPr>
              <p:cNvSpPr/>
              <p:nvPr/>
            </p:nvSpPr>
            <p:spPr bwMode="auto">
              <a:xfrm>
                <a:off x="404384" y="2844843"/>
                <a:ext cx="90520" cy="94630"/>
              </a:xfrm>
              <a:custGeom>
                <a:avLst/>
                <a:gdLst>
                  <a:gd name="T0" fmla="*/ 56 w 112"/>
                  <a:gd name="T1" fmla="*/ 0 h 112"/>
                  <a:gd name="T2" fmla="*/ 0 w 112"/>
                  <a:gd name="T3" fmla="*/ 56 h 112"/>
                  <a:gd name="T4" fmla="*/ 56 w 112"/>
                  <a:gd name="T5" fmla="*/ 112 h 112"/>
                  <a:gd name="T6" fmla="*/ 112 w 112"/>
                  <a:gd name="T7" fmla="*/ 56 h 112"/>
                  <a:gd name="T8" fmla="*/ 56 w 112"/>
                  <a:gd name="T9" fmla="*/ 0 h 112"/>
                  <a:gd name="T10" fmla="*/ 56 w 112"/>
                  <a:gd name="T11" fmla="*/ 83 h 112"/>
                  <a:gd name="T12" fmla="*/ 29 w 112"/>
                  <a:gd name="T13" fmla="*/ 56 h 112"/>
                  <a:gd name="T14" fmla="*/ 56 w 112"/>
                  <a:gd name="T15" fmla="*/ 29 h 112"/>
                  <a:gd name="T16" fmla="*/ 83 w 112"/>
                  <a:gd name="T17" fmla="*/ 56 h 112"/>
                  <a:gd name="T18" fmla="*/ 56 w 112"/>
                  <a:gd name="T19" fmla="*/ 8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  <a:moveTo>
                      <a:pt x="56" y="83"/>
                    </a:moveTo>
                    <a:cubicBezTo>
                      <a:pt x="41" y="83"/>
                      <a:pt x="29" y="71"/>
                      <a:pt x="29" y="56"/>
                    </a:cubicBezTo>
                    <a:cubicBezTo>
                      <a:pt x="29" y="41"/>
                      <a:pt x="41" y="29"/>
                      <a:pt x="56" y="29"/>
                    </a:cubicBezTo>
                    <a:cubicBezTo>
                      <a:pt x="71" y="29"/>
                      <a:pt x="83" y="41"/>
                      <a:pt x="83" y="56"/>
                    </a:cubicBezTo>
                    <a:cubicBezTo>
                      <a:pt x="83" y="71"/>
                      <a:pt x="71" y="83"/>
                      <a:pt x="56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hangingPunct="0"/>
                <a:endParaRPr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6" name="ïṣliḓé">
                <a:extLst>
                  <a:ext uri="{FF2B5EF4-FFF2-40B4-BE49-F238E27FC236}">
                    <a16:creationId xmlns:a16="http://schemas.microsoft.com/office/drawing/2014/main" xmlns="" id="{7D224B6C-0B05-44E9-A69C-D63A4D4662B8}"/>
                  </a:ext>
                </a:extLst>
              </p:cNvPr>
              <p:cNvSpPr/>
              <p:nvPr/>
            </p:nvSpPr>
            <p:spPr bwMode="auto">
              <a:xfrm>
                <a:off x="351806" y="2836496"/>
                <a:ext cx="72844" cy="32915"/>
              </a:xfrm>
              <a:custGeom>
                <a:avLst/>
                <a:gdLst>
                  <a:gd name="T0" fmla="*/ 88 w 90"/>
                  <a:gd name="T1" fmla="*/ 4 h 39"/>
                  <a:gd name="T2" fmla="*/ 89 w 90"/>
                  <a:gd name="T3" fmla="*/ 1 h 39"/>
                  <a:gd name="T4" fmla="*/ 87 w 90"/>
                  <a:gd name="T5" fmla="*/ 0 h 39"/>
                  <a:gd name="T6" fmla="*/ 3 w 90"/>
                  <a:gd name="T7" fmla="*/ 0 h 39"/>
                  <a:gd name="T8" fmla="*/ 0 w 90"/>
                  <a:gd name="T9" fmla="*/ 2 h 39"/>
                  <a:gd name="T10" fmla="*/ 0 w 90"/>
                  <a:gd name="T11" fmla="*/ 37 h 39"/>
                  <a:gd name="T12" fmla="*/ 3 w 90"/>
                  <a:gd name="T13" fmla="*/ 39 h 39"/>
                  <a:gd name="T14" fmla="*/ 58 w 90"/>
                  <a:gd name="T15" fmla="*/ 39 h 39"/>
                  <a:gd name="T16" fmla="*/ 60 w 90"/>
                  <a:gd name="T17" fmla="*/ 38 h 39"/>
                  <a:gd name="T18" fmla="*/ 88 w 90"/>
                  <a:gd name="T1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39">
                    <a:moveTo>
                      <a:pt x="88" y="4"/>
                    </a:moveTo>
                    <a:cubicBezTo>
                      <a:pt x="89" y="4"/>
                      <a:pt x="90" y="3"/>
                      <a:pt x="89" y="1"/>
                    </a:cubicBezTo>
                    <a:cubicBezTo>
                      <a:pt x="89" y="0"/>
                      <a:pt x="88" y="0"/>
                      <a:pt x="8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1" y="39"/>
                      <a:pt x="3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9" y="39"/>
                      <a:pt x="60" y="39"/>
                      <a:pt x="60" y="38"/>
                    </a:cubicBezTo>
                    <a:cubicBezTo>
                      <a:pt x="65" y="24"/>
                      <a:pt x="75" y="12"/>
                      <a:pt x="8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hangingPunct="0"/>
                <a:endParaRPr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7" name="ïSľíḍê">
                <a:extLst>
                  <a:ext uri="{FF2B5EF4-FFF2-40B4-BE49-F238E27FC236}">
                    <a16:creationId xmlns:a16="http://schemas.microsoft.com/office/drawing/2014/main" xmlns="" id="{DCC94FBF-EADE-4F2C-8601-2D690027D997}"/>
                  </a:ext>
                </a:extLst>
              </p:cNvPr>
              <p:cNvSpPr/>
              <p:nvPr/>
            </p:nvSpPr>
            <p:spPr bwMode="auto">
              <a:xfrm>
                <a:off x="777048" y="2836496"/>
                <a:ext cx="59784" cy="62421"/>
              </a:xfrm>
              <a:custGeom>
                <a:avLst/>
                <a:gdLst>
                  <a:gd name="T0" fmla="*/ 71 w 74"/>
                  <a:gd name="T1" fmla="*/ 0 h 74"/>
                  <a:gd name="T2" fmla="*/ 3 w 74"/>
                  <a:gd name="T3" fmla="*/ 0 h 74"/>
                  <a:gd name="T4" fmla="*/ 0 w 74"/>
                  <a:gd name="T5" fmla="*/ 1 h 74"/>
                  <a:gd name="T6" fmla="*/ 2 w 74"/>
                  <a:gd name="T7" fmla="*/ 4 h 74"/>
                  <a:gd name="T8" fmla="*/ 34 w 74"/>
                  <a:gd name="T9" fmla="*/ 63 h 74"/>
                  <a:gd name="T10" fmla="*/ 34 w 74"/>
                  <a:gd name="T11" fmla="*/ 71 h 74"/>
                  <a:gd name="T12" fmla="*/ 34 w 74"/>
                  <a:gd name="T13" fmla="*/ 73 h 74"/>
                  <a:gd name="T14" fmla="*/ 36 w 74"/>
                  <a:gd name="T15" fmla="*/ 74 h 74"/>
                  <a:gd name="T16" fmla="*/ 71 w 74"/>
                  <a:gd name="T17" fmla="*/ 74 h 74"/>
                  <a:gd name="T18" fmla="*/ 74 w 74"/>
                  <a:gd name="T19" fmla="*/ 71 h 74"/>
                  <a:gd name="T20" fmla="*/ 74 w 74"/>
                  <a:gd name="T21" fmla="*/ 2 h 74"/>
                  <a:gd name="T22" fmla="*/ 71 w 74"/>
                  <a:gd name="T2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2" y="17"/>
                      <a:pt x="34" y="39"/>
                      <a:pt x="34" y="63"/>
                    </a:cubicBezTo>
                    <a:cubicBezTo>
                      <a:pt x="34" y="65"/>
                      <a:pt x="34" y="68"/>
                      <a:pt x="34" y="71"/>
                    </a:cubicBezTo>
                    <a:cubicBezTo>
                      <a:pt x="34" y="72"/>
                      <a:pt x="34" y="73"/>
                      <a:pt x="34" y="73"/>
                    </a:cubicBezTo>
                    <a:cubicBezTo>
                      <a:pt x="35" y="74"/>
                      <a:pt x="36" y="74"/>
                      <a:pt x="36" y="74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3" y="74"/>
                      <a:pt x="74" y="73"/>
                      <a:pt x="74" y="71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4" y="1"/>
                      <a:pt x="73" y="0"/>
                      <a:pt x="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hangingPunct="0"/>
                <a:endParaRPr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8" name="îš1iḍê">
                <a:extLst>
                  <a:ext uri="{FF2B5EF4-FFF2-40B4-BE49-F238E27FC236}">
                    <a16:creationId xmlns:a16="http://schemas.microsoft.com/office/drawing/2014/main" xmlns="" id="{E31EC35E-9C06-4963-B86A-271DF4DF9CC7}"/>
                  </a:ext>
                </a:extLst>
              </p:cNvPr>
              <p:cNvSpPr/>
              <p:nvPr/>
            </p:nvSpPr>
            <p:spPr bwMode="auto">
              <a:xfrm>
                <a:off x="477116" y="2833910"/>
                <a:ext cx="246566" cy="67593"/>
              </a:xfrm>
              <a:custGeom>
                <a:avLst/>
                <a:gdLst>
                  <a:gd name="T0" fmla="*/ 302 w 305"/>
                  <a:gd name="T1" fmla="*/ 10 h 80"/>
                  <a:gd name="T2" fmla="*/ 305 w 305"/>
                  <a:gd name="T3" fmla="*/ 5 h 80"/>
                  <a:gd name="T4" fmla="*/ 300 w 305"/>
                  <a:gd name="T5" fmla="*/ 0 h 80"/>
                  <a:gd name="T6" fmla="*/ 300 w 305"/>
                  <a:gd name="T7" fmla="*/ 0 h 80"/>
                  <a:gd name="T8" fmla="*/ 6 w 305"/>
                  <a:gd name="T9" fmla="*/ 0 h 80"/>
                  <a:gd name="T10" fmla="*/ 1 w 305"/>
                  <a:gd name="T11" fmla="*/ 4 h 80"/>
                  <a:gd name="T12" fmla="*/ 3 w 305"/>
                  <a:gd name="T13" fmla="*/ 10 h 80"/>
                  <a:gd name="T14" fmla="*/ 35 w 305"/>
                  <a:gd name="T15" fmla="*/ 66 h 80"/>
                  <a:gd name="T16" fmla="*/ 34 w 305"/>
                  <a:gd name="T17" fmla="*/ 74 h 80"/>
                  <a:gd name="T18" fmla="*/ 35 w 305"/>
                  <a:gd name="T19" fmla="*/ 78 h 80"/>
                  <a:gd name="T20" fmla="*/ 39 w 305"/>
                  <a:gd name="T21" fmla="*/ 80 h 80"/>
                  <a:gd name="T22" fmla="*/ 266 w 305"/>
                  <a:gd name="T23" fmla="*/ 80 h 80"/>
                  <a:gd name="T24" fmla="*/ 270 w 305"/>
                  <a:gd name="T25" fmla="*/ 78 h 80"/>
                  <a:gd name="T26" fmla="*/ 272 w 305"/>
                  <a:gd name="T27" fmla="*/ 74 h 80"/>
                  <a:gd name="T28" fmla="*/ 271 w 305"/>
                  <a:gd name="T29" fmla="*/ 66 h 80"/>
                  <a:gd name="T30" fmla="*/ 302 w 305"/>
                  <a:gd name="T31" fmla="*/ 1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5" h="80">
                    <a:moveTo>
                      <a:pt x="302" y="10"/>
                    </a:moveTo>
                    <a:cubicBezTo>
                      <a:pt x="304" y="9"/>
                      <a:pt x="305" y="7"/>
                      <a:pt x="305" y="5"/>
                    </a:cubicBezTo>
                    <a:cubicBezTo>
                      <a:pt x="305" y="2"/>
                      <a:pt x="303" y="0"/>
                      <a:pt x="300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1" y="4"/>
                    </a:cubicBezTo>
                    <a:cubicBezTo>
                      <a:pt x="0" y="6"/>
                      <a:pt x="1" y="8"/>
                      <a:pt x="3" y="10"/>
                    </a:cubicBezTo>
                    <a:cubicBezTo>
                      <a:pt x="23" y="22"/>
                      <a:pt x="35" y="43"/>
                      <a:pt x="35" y="66"/>
                    </a:cubicBezTo>
                    <a:cubicBezTo>
                      <a:pt x="35" y="68"/>
                      <a:pt x="34" y="71"/>
                      <a:pt x="34" y="74"/>
                    </a:cubicBezTo>
                    <a:cubicBezTo>
                      <a:pt x="34" y="75"/>
                      <a:pt x="34" y="77"/>
                      <a:pt x="35" y="78"/>
                    </a:cubicBezTo>
                    <a:cubicBezTo>
                      <a:pt x="36" y="79"/>
                      <a:pt x="38" y="80"/>
                      <a:pt x="39" y="80"/>
                    </a:cubicBezTo>
                    <a:cubicBezTo>
                      <a:pt x="266" y="80"/>
                      <a:pt x="266" y="80"/>
                      <a:pt x="266" y="80"/>
                    </a:cubicBezTo>
                    <a:cubicBezTo>
                      <a:pt x="268" y="80"/>
                      <a:pt x="269" y="79"/>
                      <a:pt x="270" y="78"/>
                    </a:cubicBezTo>
                    <a:cubicBezTo>
                      <a:pt x="271" y="77"/>
                      <a:pt x="272" y="75"/>
                      <a:pt x="272" y="74"/>
                    </a:cubicBezTo>
                    <a:cubicBezTo>
                      <a:pt x="271" y="71"/>
                      <a:pt x="271" y="68"/>
                      <a:pt x="271" y="66"/>
                    </a:cubicBezTo>
                    <a:cubicBezTo>
                      <a:pt x="271" y="43"/>
                      <a:pt x="283" y="22"/>
                      <a:pt x="30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hangingPunct="0"/>
                <a:endParaRPr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9" name="ïŝ1iḋè">
                <a:extLst>
                  <a:ext uri="{FF2B5EF4-FFF2-40B4-BE49-F238E27FC236}">
                    <a16:creationId xmlns:a16="http://schemas.microsoft.com/office/drawing/2014/main" xmlns="" id="{0E2BF031-B92E-4F15-A79C-D48DD96EABF3}"/>
                  </a:ext>
                </a:extLst>
              </p:cNvPr>
              <p:cNvSpPr/>
              <p:nvPr/>
            </p:nvSpPr>
            <p:spPr bwMode="auto">
              <a:xfrm>
                <a:off x="663898" y="2658168"/>
                <a:ext cx="172934" cy="165632"/>
              </a:xfrm>
              <a:custGeom>
                <a:avLst/>
                <a:gdLst>
                  <a:gd name="T0" fmla="*/ 126 w 214"/>
                  <a:gd name="T1" fmla="*/ 0 h 196"/>
                  <a:gd name="T2" fmla="*/ 29 w 214"/>
                  <a:gd name="T3" fmla="*/ 0 h 196"/>
                  <a:gd name="T4" fmla="*/ 0 w 214"/>
                  <a:gd name="T5" fmla="*/ 23 h 196"/>
                  <a:gd name="T6" fmla="*/ 0 w 214"/>
                  <a:gd name="T7" fmla="*/ 193 h 196"/>
                  <a:gd name="T8" fmla="*/ 3 w 214"/>
                  <a:gd name="T9" fmla="*/ 196 h 196"/>
                  <a:gd name="T10" fmla="*/ 211 w 214"/>
                  <a:gd name="T11" fmla="*/ 196 h 196"/>
                  <a:gd name="T12" fmla="*/ 214 w 214"/>
                  <a:gd name="T13" fmla="*/ 193 h 196"/>
                  <a:gd name="T14" fmla="*/ 214 w 214"/>
                  <a:gd name="T15" fmla="*/ 143 h 196"/>
                  <a:gd name="T16" fmla="*/ 126 w 214"/>
                  <a:gd name="T17" fmla="*/ 0 h 196"/>
                  <a:gd name="T18" fmla="*/ 43 w 214"/>
                  <a:gd name="T19" fmla="*/ 136 h 196"/>
                  <a:gd name="T20" fmla="*/ 43 w 214"/>
                  <a:gd name="T21" fmla="*/ 41 h 196"/>
                  <a:gd name="T22" fmla="*/ 116 w 214"/>
                  <a:gd name="T23" fmla="*/ 41 h 196"/>
                  <a:gd name="T24" fmla="*/ 168 w 214"/>
                  <a:gd name="T25" fmla="*/ 136 h 196"/>
                  <a:gd name="T26" fmla="*/ 43 w 214"/>
                  <a:gd name="T27" fmla="*/ 13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4" h="196">
                    <a:moveTo>
                      <a:pt x="126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2" y="0"/>
                      <a:pt x="0" y="9"/>
                      <a:pt x="0" y="23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0" y="195"/>
                      <a:pt x="2" y="196"/>
                      <a:pt x="3" y="196"/>
                    </a:cubicBezTo>
                    <a:cubicBezTo>
                      <a:pt x="211" y="196"/>
                      <a:pt x="211" y="196"/>
                      <a:pt x="211" y="196"/>
                    </a:cubicBezTo>
                    <a:cubicBezTo>
                      <a:pt x="213" y="196"/>
                      <a:pt x="214" y="195"/>
                      <a:pt x="214" y="193"/>
                    </a:cubicBezTo>
                    <a:cubicBezTo>
                      <a:pt x="214" y="143"/>
                      <a:pt x="214" y="143"/>
                      <a:pt x="214" y="143"/>
                    </a:cubicBezTo>
                    <a:cubicBezTo>
                      <a:pt x="214" y="115"/>
                      <a:pt x="166" y="0"/>
                      <a:pt x="126" y="0"/>
                    </a:cubicBezTo>
                    <a:close/>
                    <a:moveTo>
                      <a:pt x="43" y="136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116" y="41"/>
                      <a:pt x="116" y="41"/>
                      <a:pt x="116" y="41"/>
                    </a:cubicBezTo>
                    <a:cubicBezTo>
                      <a:pt x="138" y="41"/>
                      <a:pt x="167" y="100"/>
                      <a:pt x="168" y="136"/>
                    </a:cubicBezTo>
                    <a:lnTo>
                      <a:pt x="43" y="1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hangingPunct="0"/>
                <a:endParaRPr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0" name="îśḷîḑê">
                <a:extLst>
                  <a:ext uri="{FF2B5EF4-FFF2-40B4-BE49-F238E27FC236}">
                    <a16:creationId xmlns:a16="http://schemas.microsoft.com/office/drawing/2014/main" xmlns="" id="{63364843-E71B-4FB3-8220-CB338B78B492}"/>
                  </a:ext>
                </a:extLst>
              </p:cNvPr>
              <p:cNvSpPr/>
              <p:nvPr/>
            </p:nvSpPr>
            <p:spPr bwMode="auto">
              <a:xfrm>
                <a:off x="356912" y="2646972"/>
                <a:ext cx="301828" cy="176829"/>
              </a:xfrm>
              <a:custGeom>
                <a:avLst/>
                <a:gdLst>
                  <a:gd name="T0" fmla="*/ 3 w 367"/>
                  <a:gd name="T1" fmla="*/ 237 h 237"/>
                  <a:gd name="T2" fmla="*/ 365 w 367"/>
                  <a:gd name="T3" fmla="*/ 237 h 237"/>
                  <a:gd name="T4" fmla="*/ 367 w 367"/>
                  <a:gd name="T5" fmla="*/ 234 h 237"/>
                  <a:gd name="T6" fmla="*/ 367 w 367"/>
                  <a:gd name="T7" fmla="*/ 3 h 237"/>
                  <a:gd name="T8" fmla="*/ 365 w 367"/>
                  <a:gd name="T9" fmla="*/ 0 h 237"/>
                  <a:gd name="T10" fmla="*/ 3 w 367"/>
                  <a:gd name="T11" fmla="*/ 0 h 237"/>
                  <a:gd name="T12" fmla="*/ 0 w 367"/>
                  <a:gd name="T13" fmla="*/ 3 h 237"/>
                  <a:gd name="T14" fmla="*/ 0 w 367"/>
                  <a:gd name="T15" fmla="*/ 234 h 237"/>
                  <a:gd name="T16" fmla="*/ 3 w 367"/>
                  <a:gd name="T1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" h="237">
                    <a:moveTo>
                      <a:pt x="3" y="237"/>
                    </a:moveTo>
                    <a:cubicBezTo>
                      <a:pt x="365" y="237"/>
                      <a:pt x="365" y="237"/>
                      <a:pt x="365" y="237"/>
                    </a:cubicBezTo>
                    <a:cubicBezTo>
                      <a:pt x="366" y="237"/>
                      <a:pt x="367" y="236"/>
                      <a:pt x="367" y="234"/>
                    </a:cubicBezTo>
                    <a:cubicBezTo>
                      <a:pt x="367" y="3"/>
                      <a:pt x="367" y="3"/>
                      <a:pt x="367" y="3"/>
                    </a:cubicBezTo>
                    <a:cubicBezTo>
                      <a:pt x="367" y="1"/>
                      <a:pt x="366" y="0"/>
                      <a:pt x="36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36"/>
                      <a:pt x="2" y="237"/>
                      <a:pt x="3" y="2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 hangingPunct="0"/>
                <a:endParaRPr kern="0" dirty="0">
                  <a:solidFill>
                    <a:srgbClr val="1FE8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996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kern="0" dirty="0">
                <a:solidFill>
                  <a:srgbClr val="003366"/>
                </a:solidFill>
              </a:rPr>
              <a:t>作业流程介绍</a:t>
            </a:r>
            <a:endParaRPr kern="0" dirty="0">
              <a:solidFill>
                <a:srgbClr val="003366"/>
              </a:solidFill>
            </a:endParaRPr>
          </a:p>
        </p:txBody>
      </p:sp>
      <p:graphicFrame>
        <p:nvGraphicFramePr>
          <p:cNvPr id="12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51830"/>
              </p:ext>
            </p:extLst>
          </p:nvPr>
        </p:nvGraphicFramePr>
        <p:xfrm>
          <a:off x="654599" y="986764"/>
          <a:ext cx="10728000" cy="2033024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3024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作业完成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订单关闭作业完成后。</a:t>
                      </a: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系统组员需要确保（完全发运和订单关闭）这两种已完结的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发货订单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在系统内的最终状态是准确的，即已结束所有操作。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系统组员需要保证已完结（全部发运、被关闭）的</a:t>
                      </a:r>
                      <a:r>
                        <a:rPr lang="en-US" altLang="zh-CN" sz="140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40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发货订单</a:t>
                      </a:r>
                      <a:r>
                        <a:rPr lang="en-US" altLang="zh-CN" sz="140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140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在系统内的最终状态是准确的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0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2994" y="318605"/>
            <a:ext cx="369547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kern="0" dirty="0">
                <a:solidFill>
                  <a:srgbClr val="003366"/>
                </a:solidFill>
              </a:rPr>
              <a:t>内容小结</a:t>
            </a:r>
            <a:endParaRPr kern="0" dirty="0">
              <a:solidFill>
                <a:srgbClr val="003366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02994" y="1071787"/>
            <a:ext cx="3040249" cy="1865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 hangingPunct="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哪些场景需要系统组员进行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订单关闭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操作？</a:t>
            </a:r>
            <a:endParaRPr lang="en-US" altLang="zh-CN" b="1" kern="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  <a:p>
            <a:pPr marL="342900" indent="-342900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系统组员需在“部分发运”与“外部订单取消”这两种场景下做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订单关闭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操作。</a:t>
            </a:r>
            <a:endParaRPr lang="en-US" altLang="zh-CN" sz="1400" kern="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72492" y="3123031"/>
            <a:ext cx="3384231" cy="3246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 hangingPunct="0"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部分发运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和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外部订单取消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在进行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订单关闭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操作时的主要区别是什么？</a:t>
            </a:r>
            <a:endParaRPr lang="en-US" altLang="zh-CN" b="1" kern="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  <a:p>
            <a:pPr hangingPunct="0">
              <a:lnSpc>
                <a:spcPct val="120000"/>
              </a:lnSpc>
            </a:pP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进行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订单关闭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时，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外部订单取消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相比较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部分发运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在操作步骤更为复杂，主要体现在：</a:t>
            </a:r>
            <a:endParaRPr lang="en-US" altLang="zh-CN" sz="1400" kern="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  <a:p>
            <a:pPr marL="342900" indent="-342900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系统组员需进行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库内移动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操作，归还至原拣选区库位。</a:t>
            </a:r>
            <a:endParaRPr lang="en-US" altLang="zh-CN" sz="1400" kern="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  <a:p>
            <a:pPr marL="342900" indent="-342900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系统组员完成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库内移动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后，打印移动单，与实物一同交接给库存组员进行实物库内移动。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450876" y="1693202"/>
            <a:ext cx="2994684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 hangingPunct="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出现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部分发运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应如何进行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订单关闭</a:t>
            </a:r>
            <a:r>
              <a:rPr lang="en-US" altLang="zh-CN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操作？</a:t>
            </a:r>
            <a:endParaRPr lang="en-US" altLang="zh-CN" b="1" kern="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  <a:p>
            <a:pPr marL="342900" indent="-342900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在电脑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【WMS】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系统的菜单栏打开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发货订单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，在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查询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】-【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创建时间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选择需要检查的订单时间段，点击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确认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，显示出该时间段的所有订单，在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状态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处筛选出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部分发运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状态的订单。</a:t>
            </a:r>
            <a:endParaRPr lang="en-US" altLang="zh-CN" sz="1400" kern="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  <a:p>
            <a:pPr marL="342900" indent="-342900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逐一选中对应订单，点击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按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SO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关闭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，在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关闭原因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中选择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内部原因，实物库存不足，部分发货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后，点击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确认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，在提示框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按单关闭成功！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界面点击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【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确定</a:t>
            </a:r>
            <a:r>
              <a:rPr lang="en-US" altLang="zh-CN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】</a:t>
            </a:r>
            <a:r>
              <a:rPr lang="zh-CN" altLang="en-US" sz="1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，即完成该订单的关闭操作。</a:t>
            </a:r>
            <a:endParaRPr lang="en-US" altLang="zh-CN" sz="1400" kern="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426453" y="3676984"/>
            <a:ext cx="2166180" cy="1867397"/>
            <a:chOff x="3940810" y="3974388"/>
            <a:chExt cx="2166180" cy="1867397"/>
          </a:xfrm>
        </p:grpSpPr>
        <p:grpSp>
          <p:nvGrpSpPr>
            <p:cNvPr id="9" name="组合 8"/>
            <p:cNvGrpSpPr/>
            <p:nvPr/>
          </p:nvGrpSpPr>
          <p:grpSpPr>
            <a:xfrm>
              <a:off x="3940810" y="3974388"/>
              <a:ext cx="2166180" cy="1867397"/>
              <a:chOff x="4015284" y="3443701"/>
              <a:chExt cx="2166180" cy="1867397"/>
            </a:xfrm>
          </p:grpSpPr>
          <p:sp>
            <p:nvSpPr>
              <p:cNvPr id="10" name="六边形 9"/>
              <p:cNvSpPr/>
              <p:nvPr/>
            </p:nvSpPr>
            <p:spPr>
              <a:xfrm>
                <a:off x="4015284" y="3443701"/>
                <a:ext cx="2166180" cy="1867397"/>
              </a:xfrm>
              <a:prstGeom prst="hexagon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hangingPunct="0"/>
                <a:endParaRPr lang="zh-CN" altLang="en-US" kern="0">
                  <a:solidFill>
                    <a:srgbClr val="003366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Calibri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4241838" y="3559923"/>
                <a:ext cx="1718302" cy="747230"/>
              </a:xfrm>
              <a:custGeom>
                <a:avLst/>
                <a:gdLst>
                  <a:gd name="connsiteX0" fmla="*/ 477371 w 2215000"/>
                  <a:gd name="connsiteY0" fmla="*/ 0 h 963359"/>
                  <a:gd name="connsiteX1" fmla="*/ 1737629 w 2215000"/>
                  <a:gd name="connsiteY1" fmla="*/ 0 h 963359"/>
                  <a:gd name="connsiteX2" fmla="*/ 2215000 w 2215000"/>
                  <a:gd name="connsiteY2" fmla="*/ 954742 h 963359"/>
                  <a:gd name="connsiteX3" fmla="*/ 2210692 w 2215000"/>
                  <a:gd name="connsiteY3" fmla="*/ 963359 h 963359"/>
                  <a:gd name="connsiteX4" fmla="*/ 4309 w 2215000"/>
                  <a:gd name="connsiteY4" fmla="*/ 963359 h 963359"/>
                  <a:gd name="connsiteX5" fmla="*/ 0 w 2215000"/>
                  <a:gd name="connsiteY5" fmla="*/ 954742 h 963359"/>
                  <a:gd name="connsiteX6" fmla="*/ 477371 w 2215000"/>
                  <a:gd name="connsiteY6" fmla="*/ 0 h 96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5000" h="963359">
                    <a:moveTo>
                      <a:pt x="477371" y="0"/>
                    </a:moveTo>
                    <a:lnTo>
                      <a:pt x="1737629" y="0"/>
                    </a:lnTo>
                    <a:lnTo>
                      <a:pt x="2215000" y="954742"/>
                    </a:lnTo>
                    <a:lnTo>
                      <a:pt x="2210692" y="963359"/>
                    </a:lnTo>
                    <a:lnTo>
                      <a:pt x="4309" y="963359"/>
                    </a:lnTo>
                    <a:lnTo>
                      <a:pt x="0" y="954742"/>
                    </a:lnTo>
                    <a:lnTo>
                      <a:pt x="47737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  <a:effectLst>
                <a:innerShdw blurRad="63500" dist="381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hangingPunct="0"/>
                <a:endParaRPr lang="zh-CN" altLang="en-US" kern="0">
                  <a:solidFill>
                    <a:srgbClr val="003366"/>
                  </a:solidFill>
                  <a:latin typeface="Agency FB" panose="020B0503020202020204" pitchFamily="34" charset="0"/>
                  <a:sym typeface="Calibri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720707" y="4402785"/>
                <a:ext cx="7553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hangingPunct="0"/>
                <a:r>
                  <a:rPr lang="en-US" altLang="zh-CN" sz="4800" b="1" kern="0">
                    <a:solidFill>
                      <a:srgbClr val="003366"/>
                    </a:solidFill>
                    <a:latin typeface="Agency FB" panose="020B0503020202020204" pitchFamily="34" charset="0"/>
                    <a:ea typeface="Kozuka Mincho Pr6N H" panose="02020900000000000000" pitchFamily="18" charset="-128"/>
                    <a:cs typeface="Arial Unicode MS" panose="020B0604020202020204" pitchFamily="34" charset="-122"/>
                    <a:sym typeface="Calibri"/>
                  </a:rPr>
                  <a:t>03</a:t>
                </a:r>
                <a:endParaRPr lang="zh-CN" altLang="en-US" sz="4800" b="1" kern="0">
                  <a:solidFill>
                    <a:srgbClr val="003366"/>
                  </a:solidFill>
                  <a:latin typeface="Agency FB" panose="020B0503020202020204" pitchFamily="34" charset="0"/>
                  <a:ea typeface="Kozuka Mincho Pr6N H" panose="02020900000000000000" pitchFamily="18" charset="-128"/>
                  <a:cs typeface="Arial Unicode MS" panose="020B0604020202020204" pitchFamily="34" charset="-122"/>
                  <a:sym typeface="Calibri"/>
                </a:endParaRPr>
              </a:p>
            </p:txBody>
          </p:sp>
        </p:grpSp>
        <p:sp>
          <p:nvSpPr>
            <p:cNvPr id="28" name="Freeform 31"/>
            <p:cNvSpPr>
              <a:spLocks noEditPoints="1"/>
            </p:cNvSpPr>
            <p:nvPr/>
          </p:nvSpPr>
          <p:spPr bwMode="auto">
            <a:xfrm>
              <a:off x="4850100" y="4209269"/>
              <a:ext cx="444772" cy="559335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3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hangingPunct="0"/>
              <a:endParaRPr lang="zh-CN" altLang="en-US" kern="0">
                <a:solidFill>
                  <a:srgbClr val="003366"/>
                </a:solidFill>
                <a:latin typeface="Agency FB" panose="020B0503020202020204" pitchFamily="34" charset="0"/>
                <a:sym typeface="Calibri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398839" y="1622242"/>
            <a:ext cx="2166180" cy="1867397"/>
            <a:chOff x="4208339" y="1919646"/>
            <a:chExt cx="2166180" cy="1867397"/>
          </a:xfrm>
        </p:grpSpPr>
        <p:grpSp>
          <p:nvGrpSpPr>
            <p:cNvPr id="4" name="组合 3"/>
            <p:cNvGrpSpPr/>
            <p:nvPr/>
          </p:nvGrpSpPr>
          <p:grpSpPr>
            <a:xfrm>
              <a:off x="4208339" y="1919646"/>
              <a:ext cx="2166180" cy="1867397"/>
              <a:chOff x="5954909" y="2393782"/>
              <a:chExt cx="2166180" cy="1867397"/>
            </a:xfrm>
          </p:grpSpPr>
          <p:sp>
            <p:nvSpPr>
              <p:cNvPr id="5" name="六边形 4"/>
              <p:cNvSpPr/>
              <p:nvPr/>
            </p:nvSpPr>
            <p:spPr>
              <a:xfrm>
                <a:off x="5954909" y="2393782"/>
                <a:ext cx="2166180" cy="1867397"/>
              </a:xfrm>
              <a:prstGeom prst="hexagon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hangingPunct="0"/>
                <a:endParaRPr lang="zh-CN" altLang="en-US" kern="0">
                  <a:solidFill>
                    <a:srgbClr val="003366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Calibri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6181464" y="2510004"/>
                <a:ext cx="1718302" cy="747230"/>
              </a:xfrm>
              <a:custGeom>
                <a:avLst/>
                <a:gdLst>
                  <a:gd name="connsiteX0" fmla="*/ 477371 w 2215000"/>
                  <a:gd name="connsiteY0" fmla="*/ 0 h 963359"/>
                  <a:gd name="connsiteX1" fmla="*/ 1737629 w 2215000"/>
                  <a:gd name="connsiteY1" fmla="*/ 0 h 963359"/>
                  <a:gd name="connsiteX2" fmla="*/ 2215000 w 2215000"/>
                  <a:gd name="connsiteY2" fmla="*/ 954742 h 963359"/>
                  <a:gd name="connsiteX3" fmla="*/ 2210692 w 2215000"/>
                  <a:gd name="connsiteY3" fmla="*/ 963359 h 963359"/>
                  <a:gd name="connsiteX4" fmla="*/ 4309 w 2215000"/>
                  <a:gd name="connsiteY4" fmla="*/ 963359 h 963359"/>
                  <a:gd name="connsiteX5" fmla="*/ 0 w 2215000"/>
                  <a:gd name="connsiteY5" fmla="*/ 954742 h 963359"/>
                  <a:gd name="connsiteX6" fmla="*/ 477371 w 2215000"/>
                  <a:gd name="connsiteY6" fmla="*/ 0 h 96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5000" h="963359">
                    <a:moveTo>
                      <a:pt x="477371" y="0"/>
                    </a:moveTo>
                    <a:lnTo>
                      <a:pt x="1737629" y="0"/>
                    </a:lnTo>
                    <a:lnTo>
                      <a:pt x="2215000" y="954742"/>
                    </a:lnTo>
                    <a:lnTo>
                      <a:pt x="2210692" y="963359"/>
                    </a:lnTo>
                    <a:lnTo>
                      <a:pt x="4309" y="963359"/>
                    </a:lnTo>
                    <a:lnTo>
                      <a:pt x="0" y="954742"/>
                    </a:lnTo>
                    <a:lnTo>
                      <a:pt x="47737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  <a:effectLst>
                <a:innerShdw blurRad="63500" dist="381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hangingPunct="0"/>
                <a:endParaRPr lang="zh-CN" altLang="en-US" kern="0">
                  <a:solidFill>
                    <a:srgbClr val="003366"/>
                  </a:solidFill>
                  <a:latin typeface="Agency FB" panose="020B0503020202020204" pitchFamily="34" charset="0"/>
                  <a:sym typeface="Calibri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730062" y="3327480"/>
                <a:ext cx="61587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hangingPunct="0"/>
                <a:r>
                  <a:rPr lang="en-US" altLang="zh-CN" sz="4800" b="1" kern="0" dirty="0">
                    <a:solidFill>
                      <a:srgbClr val="003366"/>
                    </a:solidFill>
                    <a:latin typeface="Agency FB" panose="020B0503020202020204" pitchFamily="34" charset="0"/>
                    <a:ea typeface="Kozuka Mincho Pr6N H" panose="02020900000000000000" pitchFamily="18" charset="-128"/>
                    <a:cs typeface="Arial Unicode MS" panose="020B0604020202020204" pitchFamily="34" charset="-122"/>
                    <a:sym typeface="Calibri"/>
                  </a:rPr>
                  <a:t>01</a:t>
                </a:r>
                <a:endParaRPr lang="zh-CN" altLang="en-US" sz="4800" b="1" kern="0" dirty="0">
                  <a:solidFill>
                    <a:srgbClr val="003366"/>
                  </a:solidFill>
                  <a:latin typeface="Agency FB" panose="020B0503020202020204" pitchFamily="34" charset="0"/>
                  <a:ea typeface="Kozuka Mincho Pr6N H" panose="02020900000000000000" pitchFamily="18" charset="-128"/>
                  <a:cs typeface="Arial Unicode MS" panose="020B0604020202020204" pitchFamily="34" charset="-122"/>
                  <a:sym typeface="Calibri"/>
                </a:endParaRPr>
              </a:p>
            </p:txBody>
          </p:sp>
        </p:grpSp>
        <p:sp>
          <p:nvSpPr>
            <p:cNvPr id="34" name="box-get-out_31563"/>
            <p:cNvSpPr>
              <a:spLocks noChangeAspect="1"/>
            </p:cNvSpPr>
            <p:nvPr/>
          </p:nvSpPr>
          <p:spPr bwMode="auto">
            <a:xfrm>
              <a:off x="5039185" y="2133638"/>
              <a:ext cx="541945" cy="551690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600116 w 606244"/>
                <a:gd name="T41" fmla="*/ 600116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455839 w 606244"/>
                <a:gd name="T59" fmla="*/ 455839 w 606244"/>
                <a:gd name="T60" fmla="*/ 600116 w 606244"/>
                <a:gd name="T61" fmla="*/ 600116 w 606244"/>
                <a:gd name="T62" fmla="*/ 600116 w 606244"/>
                <a:gd name="T63" fmla="*/ 600116 w 606244"/>
                <a:gd name="T64" fmla="*/ 600116 w 606244"/>
                <a:gd name="T65" fmla="*/ 600116 w 606244"/>
                <a:gd name="T66" fmla="*/ 600116 w 606244"/>
                <a:gd name="T67" fmla="*/ 600116 w 606244"/>
                <a:gd name="T68" fmla="*/ 455839 w 606244"/>
                <a:gd name="T69" fmla="*/ 455839 w 606244"/>
                <a:gd name="T70" fmla="*/ 600116 w 606244"/>
                <a:gd name="T71" fmla="*/ 600116 w 606244"/>
                <a:gd name="T72" fmla="*/ 600116 w 606244"/>
                <a:gd name="T73" fmla="*/ 600116 w 606244"/>
                <a:gd name="T74" fmla="*/ 600116 w 606244"/>
                <a:gd name="T75" fmla="*/ 600116 w 606244"/>
                <a:gd name="T76" fmla="*/ 600116 w 606244"/>
                <a:gd name="T77" fmla="*/ 600116 w 606244"/>
                <a:gd name="T78" fmla="*/ 600116 w 606244"/>
                <a:gd name="T79" fmla="*/ 600116 w 606244"/>
                <a:gd name="T80" fmla="*/ 455839 w 606244"/>
                <a:gd name="T81" fmla="*/ 455839 w 606244"/>
                <a:gd name="T82" fmla="*/ 600116 w 606244"/>
                <a:gd name="T83" fmla="*/ 600116 w 606244"/>
                <a:gd name="T84" fmla="*/ 600116 w 606244"/>
                <a:gd name="T85" fmla="*/ 600116 w 606244"/>
                <a:gd name="T86" fmla="*/ 600116 w 606244"/>
                <a:gd name="T87" fmla="*/ 600116 w 606244"/>
                <a:gd name="T88" fmla="*/ 600116 w 606244"/>
                <a:gd name="T89" fmla="*/ 600116 w 606244"/>
                <a:gd name="T90" fmla="*/ 600116 w 606244"/>
                <a:gd name="T91" fmla="*/ 600116 w 606244"/>
                <a:gd name="T92" fmla="*/ 600116 w 606244"/>
                <a:gd name="T93" fmla="*/ 600116 w 606244"/>
                <a:gd name="T94" fmla="*/ 600116 w 606244"/>
                <a:gd name="T95" fmla="*/ 600116 w 606244"/>
                <a:gd name="T96" fmla="*/ 600116 w 606244"/>
                <a:gd name="T97" fmla="*/ 600116 w 606244"/>
                <a:gd name="T98" fmla="*/ 600116 w 606244"/>
                <a:gd name="T99" fmla="*/ 600116 w 606244"/>
                <a:gd name="T100" fmla="*/ 600116 w 606244"/>
                <a:gd name="T101" fmla="*/ 600116 w 606244"/>
                <a:gd name="T102" fmla="*/ 600116 w 606244"/>
                <a:gd name="T103" fmla="*/ 600116 w 606244"/>
                <a:gd name="T104" fmla="*/ 600116 w 606244"/>
                <a:gd name="T105" fmla="*/ 600116 w 606244"/>
                <a:gd name="T106" fmla="*/ 600116 w 606244"/>
                <a:gd name="T107" fmla="*/ 600116 w 606244"/>
                <a:gd name="T108" fmla="*/ 600116 w 606244"/>
                <a:gd name="T109" fmla="*/ 600116 w 606244"/>
                <a:gd name="T110" fmla="*/ 600116 w 606244"/>
                <a:gd name="T111" fmla="*/ 600116 w 606244"/>
                <a:gd name="T112" fmla="*/ 600116 w 606244"/>
                <a:gd name="T11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77" h="5890">
                  <a:moveTo>
                    <a:pt x="5212" y="2156"/>
                  </a:moveTo>
                  <a:lnTo>
                    <a:pt x="5204" y="2160"/>
                  </a:lnTo>
                  <a:lnTo>
                    <a:pt x="5204" y="2136"/>
                  </a:lnTo>
                  <a:lnTo>
                    <a:pt x="5198" y="2138"/>
                  </a:lnTo>
                  <a:lnTo>
                    <a:pt x="5202" y="2130"/>
                  </a:lnTo>
                  <a:lnTo>
                    <a:pt x="3793" y="1556"/>
                  </a:lnTo>
                  <a:cubicBezTo>
                    <a:pt x="3776" y="1553"/>
                    <a:pt x="3760" y="1548"/>
                    <a:pt x="3744" y="1541"/>
                  </a:cubicBezTo>
                  <a:lnTo>
                    <a:pt x="3441" y="1422"/>
                  </a:lnTo>
                  <a:lnTo>
                    <a:pt x="3441" y="1590"/>
                  </a:lnTo>
                  <a:lnTo>
                    <a:pt x="4990" y="2220"/>
                  </a:lnTo>
                  <a:lnTo>
                    <a:pt x="3007" y="3002"/>
                  </a:lnTo>
                  <a:lnTo>
                    <a:pt x="3007" y="2837"/>
                  </a:lnTo>
                  <a:lnTo>
                    <a:pt x="2632" y="2837"/>
                  </a:lnTo>
                  <a:cubicBezTo>
                    <a:pt x="2468" y="2837"/>
                    <a:pt x="2335" y="2704"/>
                    <a:pt x="2335" y="2540"/>
                  </a:cubicBezTo>
                  <a:lnTo>
                    <a:pt x="2335" y="1488"/>
                  </a:lnTo>
                  <a:lnTo>
                    <a:pt x="622" y="2139"/>
                  </a:lnTo>
                  <a:lnTo>
                    <a:pt x="615" y="2136"/>
                  </a:lnTo>
                  <a:lnTo>
                    <a:pt x="615" y="2137"/>
                  </a:lnTo>
                  <a:lnTo>
                    <a:pt x="0" y="3042"/>
                  </a:lnTo>
                  <a:lnTo>
                    <a:pt x="615" y="2988"/>
                  </a:lnTo>
                  <a:lnTo>
                    <a:pt x="615" y="5014"/>
                  </a:lnTo>
                  <a:lnTo>
                    <a:pt x="2827" y="5887"/>
                  </a:lnTo>
                  <a:lnTo>
                    <a:pt x="2827" y="5890"/>
                  </a:lnTo>
                  <a:lnTo>
                    <a:pt x="2991" y="5890"/>
                  </a:lnTo>
                  <a:lnTo>
                    <a:pt x="2991" y="5887"/>
                  </a:lnTo>
                  <a:lnTo>
                    <a:pt x="5204" y="5014"/>
                  </a:lnTo>
                  <a:lnTo>
                    <a:pt x="5204" y="3619"/>
                  </a:lnTo>
                  <a:lnTo>
                    <a:pt x="5777" y="3373"/>
                  </a:lnTo>
                  <a:lnTo>
                    <a:pt x="5212" y="2156"/>
                  </a:lnTo>
                  <a:close/>
                  <a:moveTo>
                    <a:pt x="2827" y="5711"/>
                  </a:moveTo>
                  <a:lnTo>
                    <a:pt x="779" y="4903"/>
                  </a:lnTo>
                  <a:lnTo>
                    <a:pt x="779" y="2377"/>
                  </a:lnTo>
                  <a:lnTo>
                    <a:pt x="2827" y="3185"/>
                  </a:lnTo>
                  <a:lnTo>
                    <a:pt x="2827" y="5711"/>
                  </a:lnTo>
                  <a:close/>
                  <a:moveTo>
                    <a:pt x="5040" y="4903"/>
                  </a:moveTo>
                  <a:lnTo>
                    <a:pt x="2991" y="5711"/>
                  </a:lnTo>
                  <a:lnTo>
                    <a:pt x="2991" y="3185"/>
                  </a:lnTo>
                  <a:lnTo>
                    <a:pt x="3441" y="4376"/>
                  </a:lnTo>
                  <a:lnTo>
                    <a:pt x="5040" y="3689"/>
                  </a:lnTo>
                  <a:lnTo>
                    <a:pt x="5040" y="4903"/>
                  </a:lnTo>
                  <a:close/>
                  <a:moveTo>
                    <a:pt x="1841" y="1338"/>
                  </a:moveTo>
                  <a:cubicBezTo>
                    <a:pt x="1827" y="1319"/>
                    <a:pt x="1827" y="1294"/>
                    <a:pt x="1842" y="1275"/>
                  </a:cubicBezTo>
                  <a:lnTo>
                    <a:pt x="2807" y="20"/>
                  </a:lnTo>
                  <a:cubicBezTo>
                    <a:pt x="2816" y="7"/>
                    <a:pt x="2831" y="0"/>
                    <a:pt x="2847" y="0"/>
                  </a:cubicBezTo>
                  <a:cubicBezTo>
                    <a:pt x="2863" y="0"/>
                    <a:pt x="2878" y="7"/>
                    <a:pt x="2888" y="20"/>
                  </a:cubicBezTo>
                  <a:lnTo>
                    <a:pt x="3853" y="1275"/>
                  </a:lnTo>
                  <a:cubicBezTo>
                    <a:pt x="3860" y="1285"/>
                    <a:pt x="3864" y="1296"/>
                    <a:pt x="3864" y="1307"/>
                  </a:cubicBezTo>
                  <a:cubicBezTo>
                    <a:pt x="3864" y="1318"/>
                    <a:pt x="3860" y="1328"/>
                    <a:pt x="3853" y="1338"/>
                  </a:cubicBezTo>
                  <a:cubicBezTo>
                    <a:pt x="3840" y="1356"/>
                    <a:pt x="3815" y="1363"/>
                    <a:pt x="3794" y="1354"/>
                  </a:cubicBezTo>
                  <a:lnTo>
                    <a:pt x="3155" y="1102"/>
                  </a:lnTo>
                  <a:lnTo>
                    <a:pt x="3155" y="2581"/>
                  </a:lnTo>
                  <a:cubicBezTo>
                    <a:pt x="3155" y="2610"/>
                    <a:pt x="3132" y="2633"/>
                    <a:pt x="3103" y="2633"/>
                  </a:cubicBezTo>
                  <a:lnTo>
                    <a:pt x="2591" y="2633"/>
                  </a:lnTo>
                  <a:cubicBezTo>
                    <a:pt x="2563" y="2633"/>
                    <a:pt x="2540" y="2610"/>
                    <a:pt x="2540" y="2581"/>
                  </a:cubicBezTo>
                  <a:lnTo>
                    <a:pt x="2540" y="1102"/>
                  </a:lnTo>
                  <a:lnTo>
                    <a:pt x="1901" y="1354"/>
                  </a:lnTo>
                  <a:cubicBezTo>
                    <a:pt x="1880" y="1363"/>
                    <a:pt x="1855" y="1356"/>
                    <a:pt x="1841" y="13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hangingPunct="0"/>
              <a:endParaRPr lang="zh-CN" altLang="en-US" kern="0">
                <a:solidFill>
                  <a:srgbClr val="000000"/>
                </a:solidFill>
                <a:latin typeface="Helvetica"/>
                <a:ea typeface="+mj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57082" y="2820691"/>
            <a:ext cx="2166180" cy="1867397"/>
            <a:chOff x="6078749" y="3040688"/>
            <a:chExt cx="2166180" cy="1867397"/>
          </a:xfrm>
        </p:grpSpPr>
        <p:grpSp>
          <p:nvGrpSpPr>
            <p:cNvPr id="14" name="组合 13"/>
            <p:cNvGrpSpPr/>
            <p:nvPr/>
          </p:nvGrpSpPr>
          <p:grpSpPr>
            <a:xfrm>
              <a:off x="6078749" y="3040688"/>
              <a:ext cx="2166180" cy="1867397"/>
              <a:chOff x="4044892" y="1336737"/>
              <a:chExt cx="2166180" cy="1867397"/>
            </a:xfrm>
          </p:grpSpPr>
          <p:sp>
            <p:nvSpPr>
              <p:cNvPr id="15" name="六边形 14"/>
              <p:cNvSpPr/>
              <p:nvPr/>
            </p:nvSpPr>
            <p:spPr>
              <a:xfrm>
                <a:off x="4044892" y="1336737"/>
                <a:ext cx="2166180" cy="1867397"/>
              </a:xfrm>
              <a:prstGeom prst="hexagon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hangingPunct="0"/>
                <a:endParaRPr lang="zh-CN" altLang="en-US" kern="0">
                  <a:solidFill>
                    <a:srgbClr val="003366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Calibri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271446" y="1452959"/>
                <a:ext cx="1718302" cy="747230"/>
              </a:xfrm>
              <a:custGeom>
                <a:avLst/>
                <a:gdLst>
                  <a:gd name="connsiteX0" fmla="*/ 477371 w 2215000"/>
                  <a:gd name="connsiteY0" fmla="*/ 0 h 963359"/>
                  <a:gd name="connsiteX1" fmla="*/ 1737629 w 2215000"/>
                  <a:gd name="connsiteY1" fmla="*/ 0 h 963359"/>
                  <a:gd name="connsiteX2" fmla="*/ 2215000 w 2215000"/>
                  <a:gd name="connsiteY2" fmla="*/ 954742 h 963359"/>
                  <a:gd name="connsiteX3" fmla="*/ 2210692 w 2215000"/>
                  <a:gd name="connsiteY3" fmla="*/ 963359 h 963359"/>
                  <a:gd name="connsiteX4" fmla="*/ 4309 w 2215000"/>
                  <a:gd name="connsiteY4" fmla="*/ 963359 h 963359"/>
                  <a:gd name="connsiteX5" fmla="*/ 0 w 2215000"/>
                  <a:gd name="connsiteY5" fmla="*/ 954742 h 963359"/>
                  <a:gd name="connsiteX6" fmla="*/ 477371 w 2215000"/>
                  <a:gd name="connsiteY6" fmla="*/ 0 h 96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5000" h="963359">
                    <a:moveTo>
                      <a:pt x="477371" y="0"/>
                    </a:moveTo>
                    <a:lnTo>
                      <a:pt x="1737629" y="0"/>
                    </a:lnTo>
                    <a:lnTo>
                      <a:pt x="2215000" y="954742"/>
                    </a:lnTo>
                    <a:lnTo>
                      <a:pt x="2210692" y="963359"/>
                    </a:lnTo>
                    <a:lnTo>
                      <a:pt x="4309" y="963359"/>
                    </a:lnTo>
                    <a:lnTo>
                      <a:pt x="0" y="954742"/>
                    </a:lnTo>
                    <a:lnTo>
                      <a:pt x="477371" y="0"/>
                    </a:lnTo>
                    <a:close/>
                  </a:path>
                </a:pathLst>
              </a:custGeom>
              <a:solidFill>
                <a:srgbClr val="003366"/>
              </a:solidFill>
              <a:ln w="25400">
                <a:noFill/>
              </a:ln>
              <a:effectLst>
                <a:innerShdw blurRad="63500" dist="381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hangingPunct="0"/>
                <a:endParaRPr lang="zh-CN" altLang="en-US" kern="0">
                  <a:solidFill>
                    <a:srgbClr val="003366"/>
                  </a:solidFill>
                  <a:latin typeface="Agency FB" panose="020B0503020202020204" pitchFamily="34" charset="0"/>
                  <a:sym typeface="Calibri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756726" y="2295821"/>
                <a:ext cx="7425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hangingPunct="0"/>
                <a:r>
                  <a:rPr lang="en-US" altLang="zh-CN" sz="4800" b="1" kern="0" dirty="0">
                    <a:solidFill>
                      <a:srgbClr val="003366"/>
                    </a:solidFill>
                    <a:latin typeface="Agency FB" panose="020B0503020202020204" pitchFamily="34" charset="0"/>
                    <a:ea typeface="Kozuka Mincho Pr6N H" panose="02020900000000000000" pitchFamily="18" charset="-128"/>
                    <a:cs typeface="Arial Unicode MS" panose="020B0604020202020204" pitchFamily="34" charset="-122"/>
                    <a:sym typeface="Calibri"/>
                  </a:rPr>
                  <a:t>02</a:t>
                </a:r>
                <a:endParaRPr lang="zh-CN" altLang="en-US" sz="4800" b="1" kern="0" dirty="0">
                  <a:solidFill>
                    <a:srgbClr val="003366"/>
                  </a:solidFill>
                  <a:latin typeface="Agency FB" panose="020B0503020202020204" pitchFamily="34" charset="0"/>
                  <a:ea typeface="Kozuka Mincho Pr6N H" panose="02020900000000000000" pitchFamily="18" charset="-128"/>
                  <a:cs typeface="Arial Unicode MS" panose="020B0604020202020204" pitchFamily="34" charset="-122"/>
                  <a:sym typeface="Calibri"/>
                </a:endParaRPr>
              </a:p>
            </p:txBody>
          </p:sp>
        </p:grp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7011037" y="3343028"/>
              <a:ext cx="378334" cy="397491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hangingPunct="0"/>
              <a:endParaRPr lang="zh-CN" altLang="en-US" kern="0">
                <a:solidFill>
                  <a:srgbClr val="003366"/>
                </a:solidFill>
                <a:latin typeface="Agency FB" panose="020B050302020202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r="9947"/>
          <a:stretch/>
        </p:blipFill>
        <p:spPr>
          <a:xfrm>
            <a:off x="-1" y="0"/>
            <a:ext cx="762346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2B34504-4679-0786-5754-684C1D2BE811}"/>
              </a:ext>
            </a:extLst>
          </p:cNvPr>
          <p:cNvSpPr/>
          <p:nvPr/>
        </p:nvSpPr>
        <p:spPr>
          <a:xfrm>
            <a:off x="8" y="-19230"/>
            <a:ext cx="12157631" cy="6877231"/>
          </a:xfrm>
          <a:prstGeom prst="rect">
            <a:avLst/>
          </a:prstGeom>
          <a:solidFill>
            <a:srgbClr val="0E387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0" name="任意多边形"/>
          <p:cNvSpPr/>
          <p:nvPr/>
        </p:nvSpPr>
        <p:spPr>
          <a:xfrm rot="16200000">
            <a:off x="3177486" y="1728237"/>
            <a:ext cx="6858000" cy="3401526"/>
          </a:xfrm>
          <a:custGeom>
            <a:avLst/>
            <a:gdLst>
              <a:gd name="connsiteX0" fmla="*/ 4238271 w 12204400"/>
              <a:gd name="connsiteY0" fmla="*/ 0 h 3000194"/>
              <a:gd name="connsiteX1" fmla="*/ 12181892 w 12204400"/>
              <a:gd name="connsiteY1" fmla="*/ 2366387 h 3000194"/>
              <a:gd name="connsiteX2" fmla="*/ 12204400 w 12204400"/>
              <a:gd name="connsiteY2" fmla="*/ 2382933 h 3000194"/>
              <a:gd name="connsiteX3" fmla="*/ 12204400 w 12204400"/>
              <a:gd name="connsiteY3" fmla="*/ 3000194 h 3000194"/>
              <a:gd name="connsiteX4" fmla="*/ 0 w 12204400"/>
              <a:gd name="connsiteY4" fmla="*/ 3000194 h 3000194"/>
              <a:gd name="connsiteX5" fmla="*/ 0 w 12204400"/>
              <a:gd name="connsiteY5" fmla="*/ 606289 h 3000194"/>
              <a:gd name="connsiteX6" fmla="*/ 176143 w 12204400"/>
              <a:gd name="connsiteY6" fmla="*/ 552740 h 3000194"/>
              <a:gd name="connsiteX7" fmla="*/ 4238271 w 12204400"/>
              <a:gd name="connsiteY7" fmla="*/ 0 h 30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400" h="3000194">
                <a:moveTo>
                  <a:pt x="4238271" y="0"/>
                </a:moveTo>
                <a:cubicBezTo>
                  <a:pt x="7296780" y="0"/>
                  <a:pt x="10083837" y="896110"/>
                  <a:pt x="12181892" y="2366387"/>
                </a:cubicBezTo>
                <a:lnTo>
                  <a:pt x="12204400" y="2382933"/>
                </a:lnTo>
                <a:lnTo>
                  <a:pt x="12204400" y="3000194"/>
                </a:lnTo>
                <a:lnTo>
                  <a:pt x="0" y="3000194"/>
                </a:lnTo>
                <a:lnTo>
                  <a:pt x="0" y="606289"/>
                </a:lnTo>
                <a:lnTo>
                  <a:pt x="176143" y="552740"/>
                </a:lnTo>
                <a:cubicBezTo>
                  <a:pt x="1442779" y="195153"/>
                  <a:pt x="2810967" y="0"/>
                  <a:pt x="4238271" y="0"/>
                </a:cubicBezTo>
                <a:close/>
              </a:path>
            </a:pathLst>
          </a:custGeom>
          <a:solidFill>
            <a:srgbClr val="71BB1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4" name="任意多边形"/>
          <p:cNvSpPr/>
          <p:nvPr/>
        </p:nvSpPr>
        <p:spPr>
          <a:xfrm rot="16200000">
            <a:off x="3465464" y="1728237"/>
            <a:ext cx="6858000" cy="3401526"/>
          </a:xfrm>
          <a:custGeom>
            <a:avLst/>
            <a:gdLst>
              <a:gd name="connsiteX0" fmla="*/ 4238271 w 12204400"/>
              <a:gd name="connsiteY0" fmla="*/ 0 h 3000194"/>
              <a:gd name="connsiteX1" fmla="*/ 12181892 w 12204400"/>
              <a:gd name="connsiteY1" fmla="*/ 2366387 h 3000194"/>
              <a:gd name="connsiteX2" fmla="*/ 12204400 w 12204400"/>
              <a:gd name="connsiteY2" fmla="*/ 2382933 h 3000194"/>
              <a:gd name="connsiteX3" fmla="*/ 12204400 w 12204400"/>
              <a:gd name="connsiteY3" fmla="*/ 3000194 h 3000194"/>
              <a:gd name="connsiteX4" fmla="*/ 0 w 12204400"/>
              <a:gd name="connsiteY4" fmla="*/ 3000194 h 3000194"/>
              <a:gd name="connsiteX5" fmla="*/ 0 w 12204400"/>
              <a:gd name="connsiteY5" fmla="*/ 606289 h 3000194"/>
              <a:gd name="connsiteX6" fmla="*/ 176143 w 12204400"/>
              <a:gd name="connsiteY6" fmla="*/ 552740 h 3000194"/>
              <a:gd name="connsiteX7" fmla="*/ 4238271 w 12204400"/>
              <a:gd name="connsiteY7" fmla="*/ 0 h 30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400" h="3000194">
                <a:moveTo>
                  <a:pt x="4238271" y="0"/>
                </a:moveTo>
                <a:cubicBezTo>
                  <a:pt x="7296780" y="0"/>
                  <a:pt x="10083837" y="896110"/>
                  <a:pt x="12181892" y="2366387"/>
                </a:cubicBezTo>
                <a:lnTo>
                  <a:pt x="12204400" y="2382933"/>
                </a:lnTo>
                <a:lnTo>
                  <a:pt x="12204400" y="3000194"/>
                </a:lnTo>
                <a:lnTo>
                  <a:pt x="0" y="3000194"/>
                </a:lnTo>
                <a:lnTo>
                  <a:pt x="0" y="606289"/>
                </a:lnTo>
                <a:lnTo>
                  <a:pt x="176143" y="552740"/>
                </a:lnTo>
                <a:cubicBezTo>
                  <a:pt x="1442779" y="195153"/>
                  <a:pt x="2810967" y="0"/>
                  <a:pt x="4238271" y="0"/>
                </a:cubicBezTo>
                <a:close/>
              </a:path>
            </a:pathLst>
          </a:custGeom>
          <a:solidFill>
            <a:srgbClr val="1C4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5" name="任意多边形"/>
          <p:cNvSpPr/>
          <p:nvPr/>
        </p:nvSpPr>
        <p:spPr>
          <a:xfrm rot="16200000">
            <a:off x="5561434" y="227430"/>
            <a:ext cx="6858001" cy="6403147"/>
          </a:xfrm>
          <a:custGeom>
            <a:avLst/>
            <a:gdLst>
              <a:gd name="connsiteX0" fmla="*/ 6858001 w 6858001"/>
              <a:gd name="connsiteY0" fmla="*/ 2228989 h 6403147"/>
              <a:gd name="connsiteX1" fmla="*/ 6858001 w 6858001"/>
              <a:gd name="connsiteY1" fmla="*/ 2774314 h 6403147"/>
              <a:gd name="connsiteX2" fmla="*/ 6858001 w 6858001"/>
              <a:gd name="connsiteY2" fmla="*/ 2806373 h 6403147"/>
              <a:gd name="connsiteX3" fmla="*/ 6858001 w 6858001"/>
              <a:gd name="connsiteY3" fmla="*/ 6403147 h 6403147"/>
              <a:gd name="connsiteX4" fmla="*/ 0 w 6858001"/>
              <a:gd name="connsiteY4" fmla="*/ 6403146 h 6403147"/>
              <a:gd name="connsiteX5" fmla="*/ 0 w 6858001"/>
              <a:gd name="connsiteY5" fmla="*/ 2774314 h 6403147"/>
              <a:gd name="connsiteX6" fmla="*/ 2 w 6858001"/>
              <a:gd name="connsiteY6" fmla="*/ 2774314 h 6403147"/>
              <a:gd name="connsiteX7" fmla="*/ 2 w 6858001"/>
              <a:gd name="connsiteY7" fmla="*/ 567121 h 6403147"/>
              <a:gd name="connsiteX8" fmla="*/ 98982 w 6858001"/>
              <a:gd name="connsiteY8" fmla="*/ 517031 h 6403147"/>
              <a:gd name="connsiteX9" fmla="*/ 2381607 w 6858001"/>
              <a:gd name="connsiteY9" fmla="*/ 0 h 6403147"/>
              <a:gd name="connsiteX10" fmla="*/ 6845353 w 6858001"/>
              <a:gd name="connsiteY10" fmla="*/ 2213512 h 640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1" h="6403147">
                <a:moveTo>
                  <a:pt x="6858001" y="2228989"/>
                </a:moveTo>
                <a:lnTo>
                  <a:pt x="6858001" y="2774314"/>
                </a:lnTo>
                <a:lnTo>
                  <a:pt x="6858001" y="2806373"/>
                </a:lnTo>
                <a:lnTo>
                  <a:pt x="6858001" y="6403147"/>
                </a:lnTo>
                <a:lnTo>
                  <a:pt x="0" y="6403146"/>
                </a:lnTo>
                <a:lnTo>
                  <a:pt x="0" y="2774314"/>
                </a:lnTo>
                <a:lnTo>
                  <a:pt x="2" y="2774314"/>
                </a:lnTo>
                <a:lnTo>
                  <a:pt x="2" y="567121"/>
                </a:lnTo>
                <a:lnTo>
                  <a:pt x="98982" y="517031"/>
                </a:lnTo>
                <a:cubicBezTo>
                  <a:pt x="810741" y="182545"/>
                  <a:pt x="1579564" y="0"/>
                  <a:pt x="2381607" y="0"/>
                </a:cubicBezTo>
                <a:cubicBezTo>
                  <a:pt x="4100270" y="0"/>
                  <a:pt x="5666396" y="838219"/>
                  <a:pt x="6845353" y="22135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26" name="椭圆"/>
          <p:cNvSpPr/>
          <p:nvPr/>
        </p:nvSpPr>
        <p:spPr>
          <a:xfrm>
            <a:off x="5055685" y="1210139"/>
            <a:ext cx="1814536" cy="1814536"/>
          </a:xfrm>
          <a:prstGeom prst="ellipse">
            <a:avLst/>
          </a:prstGeom>
          <a:solidFill>
            <a:schemeClr val="accent1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7" name="文本"/>
          <p:cNvSpPr/>
          <p:nvPr/>
        </p:nvSpPr>
        <p:spPr>
          <a:xfrm>
            <a:off x="7990285" y="1955633"/>
            <a:ext cx="15504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50" dirty="0">
                <a:solidFill>
                  <a:srgbClr val="1366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拣货作业</a:t>
            </a:r>
          </a:p>
        </p:txBody>
      </p:sp>
      <p:sp>
        <p:nvSpPr>
          <p:cNvPr id="28" name="文字"/>
          <p:cNvSpPr/>
          <p:nvPr/>
        </p:nvSpPr>
        <p:spPr>
          <a:xfrm>
            <a:off x="8039204" y="2957725"/>
            <a:ext cx="15504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50" dirty="0">
                <a:solidFill>
                  <a:srgbClr val="1366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验货作业</a:t>
            </a:r>
          </a:p>
        </p:txBody>
      </p:sp>
      <p:sp>
        <p:nvSpPr>
          <p:cNvPr id="29" name="文本"/>
          <p:cNvSpPr/>
          <p:nvPr/>
        </p:nvSpPr>
        <p:spPr>
          <a:xfrm>
            <a:off x="8010820" y="3921368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250" dirty="0" smtClean="0">
                <a:solidFill>
                  <a:srgbClr val="1366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发运作业</a:t>
            </a:r>
            <a:endParaRPr lang="zh-CN" altLang="en-US" sz="2400" b="1" spc="250" dirty="0">
              <a:solidFill>
                <a:srgbClr val="1366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"/>
          <p:cNvSpPr>
            <a:spLocks noChangeAspect="1"/>
          </p:cNvSpPr>
          <p:nvPr/>
        </p:nvSpPr>
        <p:spPr>
          <a:xfrm>
            <a:off x="7290542" y="3922422"/>
            <a:ext cx="530579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>
              <a:defRPr/>
            </a:pPr>
            <a:r>
              <a:rPr lang="en-US" altLang="zh-CN" sz="2400" i="1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i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文本框"/>
          <p:cNvSpPr>
            <a:spLocks noChangeAspect="1"/>
          </p:cNvSpPr>
          <p:nvPr/>
        </p:nvSpPr>
        <p:spPr>
          <a:xfrm>
            <a:off x="7272648" y="2898430"/>
            <a:ext cx="530579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>
              <a:defRPr/>
            </a:pPr>
            <a:r>
              <a:rPr lang="en-US" altLang="zh-CN" sz="2400" i="1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i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文本框"/>
          <p:cNvSpPr>
            <a:spLocks noChangeAspect="1"/>
          </p:cNvSpPr>
          <p:nvPr/>
        </p:nvSpPr>
        <p:spPr>
          <a:xfrm>
            <a:off x="7257036" y="1875010"/>
            <a:ext cx="530579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>
              <a:defRPr/>
            </a:pPr>
            <a:r>
              <a:rPr lang="en-US" altLang="zh-CN" sz="2400" i="1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400" i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文本"/>
          <p:cNvSpPr/>
          <p:nvPr/>
        </p:nvSpPr>
        <p:spPr>
          <a:xfrm>
            <a:off x="5382729" y="2256320"/>
            <a:ext cx="1160465" cy="387798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kern="0" spc="100" dirty="0">
                <a:solidFill>
                  <a:srgbClr val="DDDDDD"/>
                </a:solidFill>
                <a:ea typeface="+mj-ea"/>
              </a:rPr>
              <a:t>Contents</a:t>
            </a:r>
            <a:endParaRPr lang="en-US" altLang="ko-KR" sz="1600" kern="0" spc="100" dirty="0">
              <a:solidFill>
                <a:srgbClr val="DDDDDD"/>
              </a:solidFill>
              <a:ea typeface="+mj-ea"/>
            </a:endParaRPr>
          </a:p>
        </p:txBody>
      </p:sp>
      <p:sp>
        <p:nvSpPr>
          <p:cNvPr id="39" name="标题"/>
          <p:cNvSpPr txBox="1">
            <a:spLocks noChangeArrowheads="1"/>
          </p:cNvSpPr>
          <p:nvPr/>
        </p:nvSpPr>
        <p:spPr bwMode="auto">
          <a:xfrm>
            <a:off x="5280921" y="1522530"/>
            <a:ext cx="1364064" cy="830997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4000" b="1" spc="600" dirty="0">
                <a:solidFill>
                  <a:srgbClr val="FFFFFF"/>
                </a:solidFill>
                <a:latin typeface="思源黑体 CN"/>
                <a:ea typeface="+mj-ea"/>
              </a:rPr>
              <a:t>目录</a:t>
            </a:r>
            <a:endParaRPr lang="en-US" altLang="zh-CN" sz="4000" b="1" spc="600" dirty="0">
              <a:solidFill>
                <a:srgbClr val="FFFFFF"/>
              </a:solidFill>
              <a:latin typeface="思源黑体 CN"/>
              <a:ea typeface="+mj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F5A4EE8-9FF2-91A3-AA6C-B7BB6DD4C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" y="6285"/>
            <a:ext cx="1142352" cy="29871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6E9EF55B-A238-B9BC-648C-DEAD80407497}"/>
              </a:ext>
            </a:extLst>
          </p:cNvPr>
          <p:cNvGrpSpPr/>
          <p:nvPr/>
        </p:nvGrpSpPr>
        <p:grpSpPr>
          <a:xfrm>
            <a:off x="9596419" y="6164524"/>
            <a:ext cx="2372205" cy="931022"/>
            <a:chOff x="8622168" y="6183259"/>
            <a:chExt cx="2372205" cy="931022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5B862A61-6252-A0B2-BCCB-9902F79CB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629" y="6183259"/>
              <a:ext cx="869744" cy="931022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4AB11A68-38D2-2A85-739C-22BEA4EEE726}"/>
                </a:ext>
              </a:extLst>
            </p:cNvPr>
            <p:cNvSpPr txBox="1"/>
            <p:nvPr/>
          </p:nvSpPr>
          <p:spPr>
            <a:xfrm>
              <a:off x="8622168" y="6498532"/>
              <a:ext cx="214375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hangingPunct="0"/>
              <a:r>
                <a:rPr lang="zh-CN" altLang="en-US" sz="1200" dirty="0">
                  <a:solidFill>
                    <a:srgbClr val="014864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/>
                </a:rPr>
                <a:t>合作企业与技术支持：</a:t>
              </a:r>
            </a:p>
          </p:txBody>
        </p:sp>
      </p:grpSp>
      <p:sp>
        <p:nvSpPr>
          <p:cNvPr id="21" name="文本"/>
          <p:cNvSpPr/>
          <p:nvPr/>
        </p:nvSpPr>
        <p:spPr>
          <a:xfrm>
            <a:off x="8039204" y="4906716"/>
            <a:ext cx="1550424" cy="461665"/>
          </a:xfrm>
          <a:prstGeom prst="rect">
            <a:avLst/>
          </a:prstGeom>
          <a:solidFill>
            <a:srgbClr val="71BB17"/>
          </a:solidFill>
        </p:spPr>
        <p:txBody>
          <a:bodyPr wrap="none">
            <a:spAutoFit/>
          </a:bodyPr>
          <a:lstStyle/>
          <a:p>
            <a:r>
              <a:rPr lang="zh-CN" altLang="en-US" sz="2400" b="1" spc="25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订单关闭</a:t>
            </a:r>
          </a:p>
        </p:txBody>
      </p:sp>
      <p:sp>
        <p:nvSpPr>
          <p:cNvPr id="22" name="文本框"/>
          <p:cNvSpPr>
            <a:spLocks noChangeAspect="1"/>
          </p:cNvSpPr>
          <p:nvPr/>
        </p:nvSpPr>
        <p:spPr>
          <a:xfrm>
            <a:off x="7330431" y="4906716"/>
            <a:ext cx="530579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>
              <a:defRPr/>
            </a:pPr>
            <a:r>
              <a:rPr lang="en-US" altLang="zh-CN" sz="2400" i="1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i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bldLvl="0" animBg="1"/>
      <p:bldP spid="24" grpId="0" bldLvl="0" animBg="1"/>
      <p:bldP spid="26" grpId="0" bldLvl="0" animBg="1"/>
      <p:bldP spid="27" grpId="0"/>
      <p:bldP spid="28" grpId="0"/>
      <p:bldP spid="29" grpId="0"/>
      <p:bldP spid="35" grpId="0" bldLvl="0" animBg="1"/>
      <p:bldP spid="36" grpId="0" bldLvl="0" animBg="1"/>
      <p:bldP spid="37" grpId="0" bldLvl="0" animBg="1"/>
      <p:bldP spid="38" grpId="0"/>
      <p:bldP spid="39" grpId="0"/>
      <p:bldP spid="21" grpId="0" animBg="1"/>
      <p:bldP spid="2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4"/>
          <p:cNvSpPr txBox="1"/>
          <p:nvPr/>
        </p:nvSpPr>
        <p:spPr>
          <a:xfrm>
            <a:off x="702819" y="2194740"/>
            <a:ext cx="10643470" cy="9233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7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谢谢观看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9" name="组合 4"/>
          <p:cNvGrpSpPr/>
          <p:nvPr/>
        </p:nvGrpSpPr>
        <p:grpSpPr>
          <a:xfrm>
            <a:off x="2379407" y="3414851"/>
            <a:ext cx="7421418" cy="79655"/>
            <a:chOff x="0" y="0"/>
            <a:chExt cx="6377317" cy="81800"/>
          </a:xfrm>
          <a:solidFill>
            <a:schemeClr val="bg1"/>
          </a:solidFill>
        </p:grpSpPr>
        <p:sp>
          <p:nvSpPr>
            <p:cNvPr id="10" name="直接连接符 2"/>
            <p:cNvSpPr/>
            <p:nvPr/>
          </p:nvSpPr>
          <p:spPr>
            <a:xfrm>
              <a:off x="64495" y="40899"/>
              <a:ext cx="6236047" cy="1"/>
            </a:xfrm>
            <a:prstGeom prst="line">
              <a:avLst/>
            </a:prstGeom>
            <a:grpFill/>
            <a:ln w="635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椭圆 3"/>
            <p:cNvSpPr/>
            <p:nvPr/>
          </p:nvSpPr>
          <p:spPr>
            <a:xfrm>
              <a:off x="6295517" y="0"/>
              <a:ext cx="81801" cy="81801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椭圆 12"/>
            <p:cNvSpPr/>
            <p:nvPr/>
          </p:nvSpPr>
          <p:spPr>
            <a:xfrm>
              <a:off x="-1" y="7767"/>
              <a:ext cx="69521" cy="66266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组合 14"/>
          <p:cNvGrpSpPr/>
          <p:nvPr/>
        </p:nvGrpSpPr>
        <p:grpSpPr>
          <a:xfrm>
            <a:off x="2379408" y="3922484"/>
            <a:ext cx="7421415" cy="95945"/>
            <a:chOff x="0" y="0"/>
            <a:chExt cx="6377317" cy="81800"/>
          </a:xfrm>
          <a:solidFill>
            <a:srgbClr val="FFFFFF"/>
          </a:solidFill>
        </p:grpSpPr>
        <p:sp>
          <p:nvSpPr>
            <p:cNvPr id="14" name="直接连接符 15"/>
            <p:cNvSpPr/>
            <p:nvPr/>
          </p:nvSpPr>
          <p:spPr>
            <a:xfrm>
              <a:off x="64495" y="40899"/>
              <a:ext cx="6236047" cy="1"/>
            </a:xfrm>
            <a:prstGeom prst="line">
              <a:avLst/>
            </a:prstGeom>
            <a:grpFill/>
            <a:ln w="635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5" name="椭圆 16"/>
            <p:cNvSpPr/>
            <p:nvPr/>
          </p:nvSpPr>
          <p:spPr>
            <a:xfrm>
              <a:off x="6295517" y="0"/>
              <a:ext cx="81801" cy="81801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6" name="椭圆 17"/>
            <p:cNvSpPr/>
            <p:nvPr/>
          </p:nvSpPr>
          <p:spPr>
            <a:xfrm>
              <a:off x="-1" y="7767"/>
              <a:ext cx="69521" cy="66266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组合 4"/>
          <p:cNvGrpSpPr/>
          <p:nvPr/>
        </p:nvGrpSpPr>
        <p:grpSpPr>
          <a:xfrm>
            <a:off x="0" y="798308"/>
            <a:ext cx="12192000" cy="146572"/>
            <a:chOff x="0" y="0"/>
            <a:chExt cx="6377317" cy="81800"/>
          </a:xfrm>
          <a:solidFill>
            <a:srgbClr val="FFFFFF"/>
          </a:solidFill>
        </p:grpSpPr>
        <p:sp>
          <p:nvSpPr>
            <p:cNvPr id="18" name="直接连接符 2"/>
            <p:cNvSpPr/>
            <p:nvPr/>
          </p:nvSpPr>
          <p:spPr>
            <a:xfrm>
              <a:off x="64495" y="40899"/>
              <a:ext cx="6236047" cy="1"/>
            </a:xfrm>
            <a:prstGeom prst="line">
              <a:avLst/>
            </a:prstGeom>
            <a:grpFill/>
            <a:ln w="635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9" name="椭圆 3"/>
            <p:cNvSpPr/>
            <p:nvPr/>
          </p:nvSpPr>
          <p:spPr>
            <a:xfrm>
              <a:off x="6295517" y="0"/>
              <a:ext cx="81801" cy="81801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0" name="椭圆 12"/>
            <p:cNvSpPr/>
            <p:nvPr/>
          </p:nvSpPr>
          <p:spPr>
            <a:xfrm>
              <a:off x="-1" y="7767"/>
              <a:ext cx="69521" cy="66266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684297" y="390015"/>
            <a:ext cx="32118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Calibri"/>
                <a:sym typeface="Calibri"/>
              </a:rPr>
              <a:t>数智</a:t>
            </a:r>
            <a:r>
              <a:rPr kumimoji="0" lang="zh-CN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Calibri"/>
                <a:sym typeface="Calibri"/>
              </a:rPr>
              <a:t>化仓</a:t>
            </a: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Calibri"/>
                <a:sym typeface="Calibri"/>
              </a:rPr>
              <a:t>储管理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Calibri"/>
              <a:sym typeface="Calibri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79406" y="3484806"/>
            <a:ext cx="73262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Calibri"/>
                <a:sym typeface="Calibri"/>
              </a:rPr>
              <a:t>本项目结束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6741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 animBg="1" advAuto="0"/>
      <p:bldP spid="13" grpId="0" animBg="1" advAuto="0"/>
      <p:bldP spid="1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02993" y="318605"/>
            <a:ext cx="616458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kern="0" dirty="0">
                <a:solidFill>
                  <a:srgbClr val="003366"/>
                </a:solidFill>
              </a:rPr>
              <a:t>问题导入</a:t>
            </a:r>
          </a:p>
        </p:txBody>
      </p:sp>
      <p:sp>
        <p:nvSpPr>
          <p:cNvPr id="5" name="矩形 10"/>
          <p:cNvSpPr>
            <a:spLocks noChangeAspect="1"/>
          </p:cNvSpPr>
          <p:nvPr/>
        </p:nvSpPr>
        <p:spPr>
          <a:xfrm>
            <a:off x="1969386" y="1656944"/>
            <a:ext cx="821493" cy="89484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hangingPunct="0"/>
            <a:endParaRPr lang="zh-CN" altLang="en-US" sz="2400" kern="0">
              <a:solidFill>
                <a:srgbClr val="FFFFFF"/>
              </a:solidFill>
              <a:latin typeface="Impact" panose="020B0806030902050204" pitchFamily="2" charset="0"/>
              <a:sym typeface="Calibri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00546" y="1753603"/>
            <a:ext cx="7022826" cy="733786"/>
            <a:chOff x="2590725" y="3745949"/>
            <a:chExt cx="4850368" cy="817165"/>
          </a:xfrm>
        </p:grpSpPr>
        <p:sp>
          <p:nvSpPr>
            <p:cNvPr id="11" name="圆角矩形 10"/>
            <p:cNvSpPr/>
            <p:nvPr/>
          </p:nvSpPr>
          <p:spPr bwMode="auto">
            <a:xfrm flipH="1">
              <a:off x="2590725" y="3745949"/>
              <a:ext cx="4850368" cy="81716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/>
              <a:endParaRPr lang="zh-CN" altLang="en-US" sz="24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776100" y="3914893"/>
              <a:ext cx="4632835" cy="514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120000"/>
                </a:lnSpc>
              </a:pPr>
              <a:r>
                <a:rPr lang="zh-CN" altLang="en-US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哪些场景需要系统组员进行</a:t>
              </a:r>
              <a:r>
                <a:rPr lang="en-US" altLang="zh-CN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【</a:t>
              </a:r>
              <a:r>
                <a:rPr lang="zh-CN" altLang="en-US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订单关闭</a:t>
              </a:r>
              <a:r>
                <a:rPr lang="en-US" altLang="zh-CN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】</a:t>
              </a:r>
              <a:r>
                <a:rPr lang="zh-CN" altLang="en-US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操作？</a:t>
              </a:r>
              <a:endParaRPr lang="en-US" altLang="zh-CN" sz="20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46754" y="1674860"/>
            <a:ext cx="924629" cy="894841"/>
            <a:chOff x="1236933" y="3602810"/>
            <a:chExt cx="1030514" cy="997315"/>
          </a:xfrm>
        </p:grpSpPr>
        <p:sp>
          <p:nvSpPr>
            <p:cNvPr id="20" name="矩形 10"/>
            <p:cNvSpPr>
              <a:spLocks noChangeAspect="1"/>
            </p:cNvSpPr>
            <p:nvPr/>
          </p:nvSpPr>
          <p:spPr>
            <a:xfrm>
              <a:off x="1288843" y="3602810"/>
              <a:ext cx="914805" cy="99731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/>
              <a:endParaRPr lang="zh-CN" altLang="en-US" sz="2400" b="1" kern="0">
                <a:solidFill>
                  <a:srgbClr val="003366"/>
                </a:solidFill>
                <a:latin typeface="Agency FB" panose="020B0503020202020204" pitchFamily="34" charset="0"/>
                <a:sym typeface="Calibri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36933" y="3732845"/>
              <a:ext cx="1030514" cy="788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hangingPunct="0"/>
              <a:r>
                <a:rPr lang="en-US" altLang="zh-CN" sz="4000" b="1" kern="0" dirty="0">
                  <a:solidFill>
                    <a:srgbClr val="003366"/>
                  </a:solidFill>
                  <a:latin typeface="Agency FB" panose="020B0503020202020204" pitchFamily="34" charset="0"/>
                  <a:sym typeface="Calibri"/>
                </a:rPr>
                <a:t>01</a:t>
              </a:r>
              <a:endParaRPr lang="zh-CN" altLang="en-US" sz="4000" b="1" kern="0" dirty="0">
                <a:solidFill>
                  <a:srgbClr val="003366"/>
                </a:solidFill>
                <a:latin typeface="Agency FB" panose="020B0503020202020204" pitchFamily="34" charset="0"/>
                <a:sym typeface="Calibri"/>
              </a:endParaRPr>
            </a:p>
          </p:txBody>
        </p:sp>
      </p:grpSp>
      <p:sp>
        <p:nvSpPr>
          <p:cNvPr id="32" name="矩形 10"/>
          <p:cNvSpPr>
            <a:spLocks noChangeAspect="1"/>
          </p:cNvSpPr>
          <p:nvPr/>
        </p:nvSpPr>
        <p:spPr>
          <a:xfrm>
            <a:off x="1969386" y="2868405"/>
            <a:ext cx="821493" cy="89484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hangingPunct="0"/>
            <a:endParaRPr lang="zh-CN" altLang="en-US" sz="2400" kern="0">
              <a:solidFill>
                <a:srgbClr val="FFFFFF"/>
              </a:solidFill>
              <a:latin typeface="Impact" panose="020B0806030902050204" pitchFamily="2" charset="0"/>
              <a:sym typeface="Calibri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500546" y="2965070"/>
            <a:ext cx="7022826" cy="733787"/>
            <a:chOff x="2590725" y="3745949"/>
            <a:chExt cx="5035742" cy="817165"/>
          </a:xfrm>
        </p:grpSpPr>
        <p:sp>
          <p:nvSpPr>
            <p:cNvPr id="34" name="圆角矩形 33"/>
            <p:cNvSpPr/>
            <p:nvPr/>
          </p:nvSpPr>
          <p:spPr bwMode="auto">
            <a:xfrm flipH="1">
              <a:off x="2590725" y="3745949"/>
              <a:ext cx="5035742" cy="81716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/>
              <a:endParaRPr lang="zh-CN" altLang="en-US" sz="24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776099" y="3914893"/>
              <a:ext cx="4725818" cy="514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120000"/>
                </a:lnSpc>
              </a:pPr>
              <a:r>
                <a:rPr lang="zh-CN" altLang="en-US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出现</a:t>
              </a:r>
              <a:r>
                <a:rPr lang="en-US" altLang="zh-CN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【</a:t>
              </a:r>
              <a:r>
                <a:rPr lang="zh-CN" altLang="en-US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部分发运</a:t>
              </a:r>
              <a:r>
                <a:rPr lang="en-US" altLang="zh-CN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】</a:t>
              </a:r>
              <a:r>
                <a:rPr lang="zh-CN" altLang="en-US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应如何进行</a:t>
              </a:r>
              <a:r>
                <a:rPr lang="en-US" altLang="zh-CN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【</a:t>
              </a:r>
              <a:r>
                <a:rPr lang="zh-CN" altLang="en-US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订单关闭</a:t>
              </a:r>
              <a:r>
                <a:rPr lang="en-US" altLang="zh-CN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】</a:t>
              </a:r>
              <a:r>
                <a:rPr lang="zh-CN" altLang="en-US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操作？</a:t>
              </a:r>
              <a:endParaRPr lang="en-US" altLang="zh-CN" sz="20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146754" y="2886321"/>
            <a:ext cx="924629" cy="894841"/>
            <a:chOff x="1236933" y="3602810"/>
            <a:chExt cx="1030514" cy="997315"/>
          </a:xfrm>
        </p:grpSpPr>
        <p:sp>
          <p:nvSpPr>
            <p:cNvPr id="37" name="矩形 10"/>
            <p:cNvSpPr>
              <a:spLocks noChangeAspect="1"/>
            </p:cNvSpPr>
            <p:nvPr/>
          </p:nvSpPr>
          <p:spPr>
            <a:xfrm>
              <a:off x="1288843" y="3602810"/>
              <a:ext cx="914805" cy="99731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/>
              <a:endParaRPr lang="zh-CN" altLang="en-US" sz="2400" b="1" kern="0">
                <a:solidFill>
                  <a:srgbClr val="003366"/>
                </a:solidFill>
                <a:latin typeface="Agency FB" panose="020B0503020202020204" pitchFamily="34" charset="0"/>
                <a:sym typeface="Calibri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236933" y="3732845"/>
              <a:ext cx="1030514" cy="788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hangingPunct="0"/>
              <a:r>
                <a:rPr lang="en-US" altLang="zh-CN" sz="4000" b="1" kern="0" dirty="0">
                  <a:solidFill>
                    <a:srgbClr val="003366"/>
                  </a:solidFill>
                  <a:latin typeface="Agency FB" panose="020B0503020202020204" pitchFamily="34" charset="0"/>
                  <a:sym typeface="Calibri"/>
                </a:rPr>
                <a:t>02</a:t>
              </a:r>
              <a:endParaRPr lang="zh-CN" altLang="en-US" sz="4000" b="1" kern="0" dirty="0">
                <a:solidFill>
                  <a:srgbClr val="003366"/>
                </a:solidFill>
                <a:latin typeface="Agency FB" panose="020B0503020202020204" pitchFamily="34" charset="0"/>
                <a:sym typeface="Calibri"/>
              </a:endParaRPr>
            </a:p>
          </p:txBody>
        </p:sp>
      </p:grpSp>
      <p:sp>
        <p:nvSpPr>
          <p:cNvPr id="39" name="矩形 10"/>
          <p:cNvSpPr>
            <a:spLocks noChangeAspect="1"/>
          </p:cNvSpPr>
          <p:nvPr/>
        </p:nvSpPr>
        <p:spPr>
          <a:xfrm>
            <a:off x="1969386" y="4117661"/>
            <a:ext cx="821493" cy="89484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hangingPunct="0"/>
            <a:endParaRPr lang="zh-CN" altLang="en-US" sz="2400" kern="0">
              <a:solidFill>
                <a:srgbClr val="FFFFFF"/>
              </a:solidFill>
              <a:latin typeface="Impact" panose="020B0806030902050204" pitchFamily="2" charset="0"/>
              <a:sym typeface="Calibri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500546" y="4278714"/>
            <a:ext cx="7022826" cy="733788"/>
            <a:chOff x="2590726" y="3745948"/>
            <a:chExt cx="4288376" cy="1208277"/>
          </a:xfrm>
        </p:grpSpPr>
        <p:sp>
          <p:nvSpPr>
            <p:cNvPr id="41" name="圆角矩形 40"/>
            <p:cNvSpPr/>
            <p:nvPr/>
          </p:nvSpPr>
          <p:spPr bwMode="auto">
            <a:xfrm flipH="1">
              <a:off x="2590726" y="3745948"/>
              <a:ext cx="4288376" cy="12082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/>
              <a:endParaRPr lang="zh-CN" altLang="en-US" sz="2400" kern="0">
                <a:solidFill>
                  <a:prstClr val="white"/>
                </a:solidFill>
                <a:sym typeface="Calibri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727095" y="3995753"/>
              <a:ext cx="4045942" cy="708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120000"/>
                </a:lnSpc>
              </a:pPr>
              <a:r>
                <a:rPr lang="zh-CN" altLang="en-US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出现</a:t>
              </a:r>
              <a:r>
                <a:rPr lang="en-US" altLang="zh-CN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【</a:t>
              </a:r>
              <a:r>
                <a:rPr lang="zh-CN" altLang="en-US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外部订单取消</a:t>
              </a:r>
              <a:r>
                <a:rPr lang="en-US" altLang="zh-CN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】</a:t>
              </a:r>
              <a:r>
                <a:rPr lang="zh-CN" altLang="en-US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应如何进行</a:t>
              </a:r>
              <a:r>
                <a:rPr lang="en-US" altLang="zh-CN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【</a:t>
              </a:r>
              <a:r>
                <a:rPr lang="zh-CN" altLang="en-US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订单关闭</a:t>
              </a:r>
              <a:r>
                <a:rPr lang="en-US" altLang="zh-CN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】</a:t>
              </a:r>
              <a:r>
                <a:rPr lang="zh-CN" altLang="en-US" sz="2000" b="1" kern="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/>
                </a:rPr>
                <a:t>操作？</a:t>
              </a:r>
              <a:endParaRPr lang="en-US" altLang="zh-CN" sz="2000" b="1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146754" y="4135577"/>
            <a:ext cx="924629" cy="894841"/>
            <a:chOff x="1236933" y="3602810"/>
            <a:chExt cx="1030514" cy="997315"/>
          </a:xfrm>
        </p:grpSpPr>
        <p:sp>
          <p:nvSpPr>
            <p:cNvPr id="44" name="矩形 10"/>
            <p:cNvSpPr>
              <a:spLocks noChangeAspect="1"/>
            </p:cNvSpPr>
            <p:nvPr/>
          </p:nvSpPr>
          <p:spPr>
            <a:xfrm>
              <a:off x="1288843" y="3602810"/>
              <a:ext cx="914805" cy="99731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/>
              <a:endParaRPr lang="zh-CN" altLang="en-US" sz="2400" b="1" kern="0">
                <a:solidFill>
                  <a:srgbClr val="003366"/>
                </a:solidFill>
                <a:latin typeface="Agency FB" panose="020B0503020202020204" pitchFamily="34" charset="0"/>
                <a:sym typeface="Calibri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236933" y="3732845"/>
              <a:ext cx="1030514" cy="788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hangingPunct="0"/>
              <a:r>
                <a:rPr lang="en-US" altLang="zh-CN" sz="4000" b="1" kern="0" dirty="0">
                  <a:solidFill>
                    <a:srgbClr val="003366"/>
                  </a:solidFill>
                  <a:latin typeface="Agency FB" panose="020B0503020202020204" pitchFamily="34" charset="0"/>
                  <a:sym typeface="Calibri"/>
                </a:rPr>
                <a:t>03</a:t>
              </a:r>
              <a:endParaRPr lang="zh-CN" altLang="en-US" sz="4000" b="1" kern="0" dirty="0">
                <a:solidFill>
                  <a:srgbClr val="003366"/>
                </a:solidFill>
                <a:latin typeface="Agency FB" panose="020B050302020202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9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685365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kern="0" dirty="0">
                <a:solidFill>
                  <a:srgbClr val="003366"/>
                </a:solidFill>
              </a:rPr>
              <a:t>岗位工作内容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32922"/>
              </p:ext>
            </p:extLst>
          </p:nvPr>
        </p:nvGraphicFramePr>
        <p:xfrm>
          <a:off x="1085949" y="1134940"/>
          <a:ext cx="9947078" cy="2654423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248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1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36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6483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altLang="zh-CN" sz="1400" b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zh-CN" altLang="en-US" sz="1400" b="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订单关闭</a:t>
                      </a:r>
                      <a:endParaRPr lang="zh-CN" alt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仓储系统组员</a:t>
                      </a:r>
                      <a:endParaRPr lang="zh-CN" alt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仓储库存组员</a:t>
                      </a:r>
                      <a:endParaRPr lang="zh-CN" alt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79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zh-CN" altLang="en-US" sz="1400" b="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</a:t>
                      </a:r>
                      <a:r>
                        <a:rPr lang="en-US" altLang="zh-CN" sz="1400" b="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【WMS】</a:t>
                      </a:r>
                      <a:r>
                        <a:rPr lang="zh-CN" altLang="en-US" sz="1400" b="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系统内进行订单关闭操作。</a:t>
                      </a:r>
                      <a:endParaRPr lang="zh-CN" alt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zh-CN" altLang="en-US" sz="1400" b="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将该订单的实物归还至原库位。</a:t>
                      </a:r>
                      <a:endParaRPr lang="en-US" altLang="zh-CN" sz="1400" b="0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2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组合 49"/>
          <p:cNvGrpSpPr/>
          <p:nvPr/>
        </p:nvGrpSpPr>
        <p:grpSpPr>
          <a:xfrm>
            <a:off x="3108678" y="2581219"/>
            <a:ext cx="2166183" cy="1867399"/>
            <a:chOff x="0" y="0"/>
            <a:chExt cx="2166181" cy="1867397"/>
          </a:xfrm>
        </p:grpSpPr>
        <p:sp>
          <p:nvSpPr>
            <p:cNvPr id="371" name="六边形 50"/>
            <p:cNvSpPr/>
            <p:nvPr/>
          </p:nvSpPr>
          <p:spPr>
            <a:xfrm>
              <a:off x="0" y="0"/>
              <a:ext cx="2166181" cy="186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2700000" scaled="0"/>
            </a:gradFill>
            <a:ln w="19050" cap="flat">
              <a:solidFill>
                <a:srgbClr val="ECECEC"/>
              </a:solidFill>
              <a:prstDash val="solid"/>
              <a:round/>
            </a:ln>
            <a:effectLst>
              <a:outerShdw blurRad="1905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>
                <a:defRPr>
                  <a:solidFill>
                    <a:srgbClr val="003366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endParaRPr kern="0">
                <a:solidFill>
                  <a:srgbClr val="003366"/>
                </a:solidFill>
                <a:latin typeface="Agency FB"/>
                <a:ea typeface="Agency FB"/>
                <a:cs typeface="Agency FB"/>
                <a:sym typeface="Agency FB"/>
              </a:endParaRPr>
            </a:p>
          </p:txBody>
        </p:sp>
        <p:sp>
          <p:nvSpPr>
            <p:cNvPr id="372" name="任意多边形 51"/>
            <p:cNvSpPr/>
            <p:nvPr/>
          </p:nvSpPr>
          <p:spPr>
            <a:xfrm>
              <a:off x="226554" y="116222"/>
              <a:ext cx="1718304" cy="747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55" y="0"/>
                  </a:moveTo>
                  <a:lnTo>
                    <a:pt x="16945" y="0"/>
                  </a:lnTo>
                  <a:lnTo>
                    <a:pt x="21600" y="21407"/>
                  </a:lnTo>
                  <a:lnTo>
                    <a:pt x="21558" y="21600"/>
                  </a:lnTo>
                  <a:lnTo>
                    <a:pt x="42" y="21600"/>
                  </a:lnTo>
                  <a:lnTo>
                    <a:pt x="0" y="21407"/>
                  </a:lnTo>
                  <a:lnTo>
                    <a:pt x="465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>
                <a:defRPr>
                  <a:solidFill>
                    <a:srgbClr val="003366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endParaRPr kern="0">
                <a:solidFill>
                  <a:srgbClr val="003366"/>
                </a:solidFill>
                <a:latin typeface="Agency FB"/>
                <a:ea typeface="Agency FB"/>
                <a:cs typeface="Agency FB"/>
                <a:sym typeface="Agency FB"/>
              </a:endParaRPr>
            </a:p>
          </p:txBody>
        </p:sp>
        <p:sp>
          <p:nvSpPr>
            <p:cNvPr id="373" name="文本框 52"/>
            <p:cNvSpPr txBox="1"/>
            <p:nvPr/>
          </p:nvSpPr>
          <p:spPr>
            <a:xfrm>
              <a:off x="821321" y="933697"/>
              <a:ext cx="523539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4800" b="1">
                  <a:solidFill>
                    <a:schemeClr val="accent1"/>
                  </a:solidFill>
                  <a:latin typeface="Agency FB"/>
                  <a:ea typeface="Agency FB"/>
                  <a:cs typeface="Agency FB"/>
                  <a:sym typeface="Agency FB"/>
                </a:defRPr>
              </a:lvl1pPr>
            </a:lstStyle>
            <a:p>
              <a:pPr hangingPunct="0"/>
              <a:r>
                <a:rPr kern="0" dirty="0">
                  <a:solidFill>
                    <a:srgbClr val="003366"/>
                  </a:solidFill>
                </a:rPr>
                <a:t>0</a:t>
              </a:r>
              <a:r>
                <a:rPr lang="en-US" kern="0" dirty="0">
                  <a:solidFill>
                    <a:srgbClr val="003366"/>
                  </a:solidFill>
                </a:rPr>
                <a:t>1</a:t>
              </a:r>
              <a:endParaRPr kern="0" dirty="0">
                <a:solidFill>
                  <a:srgbClr val="003366"/>
                </a:solidFill>
              </a:endParaRPr>
            </a:p>
          </p:txBody>
        </p:sp>
        <p:sp>
          <p:nvSpPr>
            <p:cNvPr id="374" name="Freeform 26"/>
            <p:cNvSpPr/>
            <p:nvPr/>
          </p:nvSpPr>
          <p:spPr>
            <a:xfrm>
              <a:off x="887933" y="303580"/>
              <a:ext cx="378336" cy="397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03" y="3086"/>
                  </a:moveTo>
                  <a:lnTo>
                    <a:pt x="1011" y="3086"/>
                  </a:lnTo>
                  <a:lnTo>
                    <a:pt x="1011" y="1702"/>
                  </a:lnTo>
                  <a:lnTo>
                    <a:pt x="5203" y="1702"/>
                  </a:lnTo>
                  <a:lnTo>
                    <a:pt x="5203" y="3086"/>
                  </a:lnTo>
                  <a:close/>
                  <a:moveTo>
                    <a:pt x="5203" y="6349"/>
                  </a:moveTo>
                  <a:lnTo>
                    <a:pt x="1011" y="6349"/>
                  </a:lnTo>
                  <a:lnTo>
                    <a:pt x="1011" y="4966"/>
                  </a:lnTo>
                  <a:lnTo>
                    <a:pt x="5203" y="4966"/>
                  </a:lnTo>
                  <a:lnTo>
                    <a:pt x="5203" y="6349"/>
                  </a:lnTo>
                  <a:close/>
                  <a:moveTo>
                    <a:pt x="5203" y="9612"/>
                  </a:moveTo>
                  <a:lnTo>
                    <a:pt x="1011" y="9612"/>
                  </a:lnTo>
                  <a:lnTo>
                    <a:pt x="1011" y="8229"/>
                  </a:lnTo>
                  <a:lnTo>
                    <a:pt x="5203" y="8229"/>
                  </a:lnTo>
                  <a:lnTo>
                    <a:pt x="5203" y="9612"/>
                  </a:lnTo>
                  <a:close/>
                  <a:moveTo>
                    <a:pt x="0" y="21600"/>
                  </a:moveTo>
                  <a:lnTo>
                    <a:pt x="6214" y="21600"/>
                  </a:lnTo>
                  <a:lnTo>
                    <a:pt x="6214" y="0"/>
                  </a:lnTo>
                  <a:lnTo>
                    <a:pt x="0" y="0"/>
                  </a:lnTo>
                  <a:lnTo>
                    <a:pt x="0" y="21600"/>
                  </a:lnTo>
                  <a:close/>
                  <a:moveTo>
                    <a:pt x="12878" y="3086"/>
                  </a:moveTo>
                  <a:lnTo>
                    <a:pt x="8685" y="3086"/>
                  </a:lnTo>
                  <a:lnTo>
                    <a:pt x="8685" y="1702"/>
                  </a:lnTo>
                  <a:lnTo>
                    <a:pt x="12878" y="1702"/>
                  </a:lnTo>
                  <a:lnTo>
                    <a:pt x="12878" y="3086"/>
                  </a:lnTo>
                  <a:close/>
                  <a:moveTo>
                    <a:pt x="12878" y="6349"/>
                  </a:moveTo>
                  <a:lnTo>
                    <a:pt x="8685" y="6349"/>
                  </a:lnTo>
                  <a:lnTo>
                    <a:pt x="8685" y="4966"/>
                  </a:lnTo>
                  <a:lnTo>
                    <a:pt x="12878" y="4966"/>
                  </a:lnTo>
                  <a:lnTo>
                    <a:pt x="12878" y="6349"/>
                  </a:lnTo>
                  <a:close/>
                  <a:moveTo>
                    <a:pt x="12878" y="9612"/>
                  </a:moveTo>
                  <a:lnTo>
                    <a:pt x="8685" y="9612"/>
                  </a:lnTo>
                  <a:lnTo>
                    <a:pt x="8685" y="8229"/>
                  </a:lnTo>
                  <a:lnTo>
                    <a:pt x="12878" y="8229"/>
                  </a:lnTo>
                  <a:lnTo>
                    <a:pt x="12878" y="9612"/>
                  </a:lnTo>
                  <a:close/>
                  <a:moveTo>
                    <a:pt x="7674" y="21600"/>
                  </a:moveTo>
                  <a:lnTo>
                    <a:pt x="13888" y="21600"/>
                  </a:lnTo>
                  <a:lnTo>
                    <a:pt x="13888" y="0"/>
                  </a:lnTo>
                  <a:lnTo>
                    <a:pt x="7674" y="0"/>
                  </a:lnTo>
                  <a:lnTo>
                    <a:pt x="7674" y="21600"/>
                  </a:lnTo>
                  <a:close/>
                  <a:moveTo>
                    <a:pt x="20552" y="3086"/>
                  </a:moveTo>
                  <a:lnTo>
                    <a:pt x="16359" y="3086"/>
                  </a:lnTo>
                  <a:lnTo>
                    <a:pt x="16359" y="1702"/>
                  </a:lnTo>
                  <a:lnTo>
                    <a:pt x="20552" y="1702"/>
                  </a:lnTo>
                  <a:lnTo>
                    <a:pt x="20552" y="3086"/>
                  </a:lnTo>
                  <a:close/>
                  <a:moveTo>
                    <a:pt x="20552" y="6349"/>
                  </a:moveTo>
                  <a:lnTo>
                    <a:pt x="16359" y="6349"/>
                  </a:lnTo>
                  <a:lnTo>
                    <a:pt x="16359" y="4966"/>
                  </a:lnTo>
                  <a:lnTo>
                    <a:pt x="20552" y="4966"/>
                  </a:lnTo>
                  <a:lnTo>
                    <a:pt x="20552" y="6349"/>
                  </a:lnTo>
                  <a:close/>
                  <a:moveTo>
                    <a:pt x="20552" y="9612"/>
                  </a:moveTo>
                  <a:lnTo>
                    <a:pt x="16359" y="9612"/>
                  </a:lnTo>
                  <a:lnTo>
                    <a:pt x="16359" y="8229"/>
                  </a:lnTo>
                  <a:lnTo>
                    <a:pt x="20552" y="8229"/>
                  </a:lnTo>
                  <a:lnTo>
                    <a:pt x="20552" y="9612"/>
                  </a:lnTo>
                  <a:close/>
                  <a:moveTo>
                    <a:pt x="15348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15348" y="0"/>
                  </a:lnTo>
                  <a:lnTo>
                    <a:pt x="15348" y="2160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0">
                <a:defRPr>
                  <a:solidFill>
                    <a:srgbClr val="003366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endParaRPr kern="0">
                <a:solidFill>
                  <a:srgbClr val="003366"/>
                </a:solidFill>
                <a:latin typeface="Agency FB"/>
                <a:ea typeface="Agency FB"/>
                <a:cs typeface="Agency FB"/>
                <a:sym typeface="Agency FB"/>
              </a:endParaRPr>
            </a:p>
          </p:txBody>
        </p:sp>
      </p:grpSp>
      <p:sp>
        <p:nvSpPr>
          <p:cNvPr id="393" name="文本框 71"/>
          <p:cNvSpPr txBox="1"/>
          <p:nvPr/>
        </p:nvSpPr>
        <p:spPr>
          <a:xfrm>
            <a:off x="5714918" y="3043698"/>
            <a:ext cx="4321334" cy="9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hangingPunct="0">
              <a:lnSpc>
                <a:spcPct val="127000"/>
              </a:lnSpc>
              <a:defRPr sz="2000"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4800" b="1" kern="0" dirty="0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rPr>
              <a:t>工具准备</a:t>
            </a:r>
            <a:endParaRPr lang="en-US" altLang="zh-CN" sz="4800" b="1" kern="0" dirty="0">
              <a:solidFill>
                <a:srgbClr val="595959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7971" y="366644"/>
            <a:ext cx="660099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2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作业流程介绍</a:t>
            </a:r>
          </a:p>
        </p:txBody>
      </p:sp>
    </p:spTree>
    <p:extLst>
      <p:ext uri="{BB962C8B-B14F-4D97-AF65-F5344CB8AC3E}">
        <p14:creationId xmlns:p14="http://schemas.microsoft.com/office/powerpoint/2010/main" val="5071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fill="hold" tmFilter="0, 0; .2, .5; .8, .5; 1, 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 animBg="1" advAuto="0"/>
      <p:bldP spid="375" grpId="1" animBg="1" advAuto="0"/>
      <p:bldP spid="393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kern="0" dirty="0">
                <a:solidFill>
                  <a:srgbClr val="003366"/>
                </a:solidFill>
              </a:rPr>
              <a:t>作业流程介绍</a:t>
            </a:r>
            <a:endParaRPr kern="0" dirty="0">
              <a:solidFill>
                <a:srgbClr val="003366"/>
              </a:solidFill>
            </a:endParaRPr>
          </a:p>
        </p:txBody>
      </p:sp>
      <p:graphicFrame>
        <p:nvGraphicFramePr>
          <p:cNvPr id="13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66846"/>
              </p:ext>
            </p:extLst>
          </p:nvPr>
        </p:nvGraphicFramePr>
        <p:xfrm>
          <a:off x="654599" y="996577"/>
          <a:ext cx="10728000" cy="1721363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1363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工具准备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订单关闭所需工具：电脑（已联网并安装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【WMS】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系统）。（图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关单操作只需通过电脑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【WMS】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系统操作。</a:t>
                      </a:r>
                    </a:p>
                  </a:txBody>
                  <a:tcPr marL="89060" marR="89060" marT="44530" marB="4453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7E1A6CD-65A6-4744-A353-D67DAA82BA4C}"/>
              </a:ext>
            </a:extLst>
          </p:cNvPr>
          <p:cNvSpPr txBox="1"/>
          <p:nvPr/>
        </p:nvSpPr>
        <p:spPr>
          <a:xfrm>
            <a:off x="5608319" y="5916009"/>
            <a:ext cx="48768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图</a:t>
            </a:r>
            <a:r>
              <a:rPr lang="en-US" altLang="zh-CN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1.1</a:t>
            </a:r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01" y="3145743"/>
            <a:ext cx="3250153" cy="277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文本框 71"/>
          <p:cNvSpPr txBox="1"/>
          <p:nvPr/>
        </p:nvSpPr>
        <p:spPr>
          <a:xfrm>
            <a:off x="5714918" y="3043698"/>
            <a:ext cx="4321334" cy="9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hangingPunct="0">
              <a:lnSpc>
                <a:spcPct val="127000"/>
              </a:lnSpc>
              <a:defRPr sz="2000" b="1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4800" b="1" kern="0" dirty="0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rPr>
              <a:t>作业开始</a:t>
            </a:r>
            <a:endParaRPr lang="en-US" altLang="zh-CN" sz="4800" b="1" kern="0" dirty="0">
              <a:solidFill>
                <a:srgbClr val="595959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25516" y="349710"/>
            <a:ext cx="660099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24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作业流程介绍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108678" y="2581219"/>
            <a:ext cx="2166183" cy="1867399"/>
            <a:chOff x="3108678" y="2581219"/>
            <a:chExt cx="2166183" cy="1867399"/>
          </a:xfrm>
        </p:grpSpPr>
        <p:grpSp>
          <p:nvGrpSpPr>
            <p:cNvPr id="11" name="组合 49"/>
            <p:cNvGrpSpPr/>
            <p:nvPr/>
          </p:nvGrpSpPr>
          <p:grpSpPr>
            <a:xfrm>
              <a:off x="3108678" y="2581219"/>
              <a:ext cx="2166183" cy="1867399"/>
              <a:chOff x="0" y="0"/>
              <a:chExt cx="2166181" cy="1867397"/>
            </a:xfrm>
          </p:grpSpPr>
          <p:sp>
            <p:nvSpPr>
              <p:cNvPr id="18" name="六边形 50"/>
              <p:cNvSpPr/>
              <p:nvPr/>
            </p:nvSpPr>
            <p:spPr>
              <a:xfrm>
                <a:off x="0" y="0"/>
                <a:ext cx="2166181" cy="1867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2700000" scaled="0"/>
              </a:gradFill>
              <a:ln w="19050" cap="flat">
                <a:solidFill>
                  <a:srgbClr val="ECECEC"/>
                </a:solidFill>
                <a:prstDash val="solid"/>
                <a:round/>
              </a:ln>
              <a:effectLst>
                <a:outerShdw blurRad="1905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>
                  <a:defRPr>
                    <a:solidFill>
                      <a:srgbClr val="003366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pPr>
                <a:endParaRPr kern="0">
                  <a:solidFill>
                    <a:srgbClr val="003366"/>
                  </a:solidFill>
                  <a:latin typeface="Agency FB"/>
                  <a:ea typeface="Agency FB"/>
                  <a:cs typeface="Agency FB"/>
                  <a:sym typeface="Agency FB"/>
                </a:endParaRPr>
              </a:p>
            </p:txBody>
          </p:sp>
          <p:sp>
            <p:nvSpPr>
              <p:cNvPr id="19" name="任意多边形 51"/>
              <p:cNvSpPr/>
              <p:nvPr/>
            </p:nvSpPr>
            <p:spPr>
              <a:xfrm>
                <a:off x="226554" y="116222"/>
                <a:ext cx="1718304" cy="747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5" y="0"/>
                    </a:moveTo>
                    <a:lnTo>
                      <a:pt x="16945" y="0"/>
                    </a:lnTo>
                    <a:lnTo>
                      <a:pt x="21600" y="21407"/>
                    </a:lnTo>
                    <a:lnTo>
                      <a:pt x="21558" y="21600"/>
                    </a:lnTo>
                    <a:lnTo>
                      <a:pt x="42" y="21600"/>
                    </a:lnTo>
                    <a:lnTo>
                      <a:pt x="0" y="21407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hangingPunct="0">
                  <a:defRPr>
                    <a:solidFill>
                      <a:srgbClr val="003366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pPr>
                <a:endParaRPr kern="0">
                  <a:solidFill>
                    <a:srgbClr val="003366"/>
                  </a:solidFill>
                  <a:latin typeface="Agency FB"/>
                  <a:ea typeface="Agency FB"/>
                  <a:cs typeface="Agency FB"/>
                  <a:sym typeface="Agency FB"/>
                </a:endParaRPr>
              </a:p>
            </p:txBody>
          </p:sp>
          <p:sp>
            <p:nvSpPr>
              <p:cNvPr id="20" name="文本框 52"/>
              <p:cNvSpPr txBox="1"/>
              <p:nvPr/>
            </p:nvSpPr>
            <p:spPr>
              <a:xfrm>
                <a:off x="758002" y="933697"/>
                <a:ext cx="650176" cy="830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4800" b="1">
                    <a:solidFill>
                      <a:schemeClr val="accent1"/>
                    </a:solidFill>
                    <a:latin typeface="Agency FB"/>
                    <a:ea typeface="Agency FB"/>
                    <a:cs typeface="Agency FB"/>
                    <a:sym typeface="Agency FB"/>
                  </a:defRPr>
                </a:lvl1pPr>
              </a:lstStyle>
              <a:p>
                <a:pPr hangingPunct="0"/>
                <a:r>
                  <a:rPr kern="0" dirty="0">
                    <a:solidFill>
                      <a:srgbClr val="003366"/>
                    </a:solidFill>
                  </a:rPr>
                  <a:t>0</a:t>
                </a:r>
                <a:r>
                  <a:rPr lang="en-US" kern="0" dirty="0">
                    <a:solidFill>
                      <a:srgbClr val="003366"/>
                    </a:solidFill>
                  </a:rPr>
                  <a:t>2</a:t>
                </a:r>
                <a:endParaRPr kern="0" dirty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897021" y="2844141"/>
              <a:ext cx="520434" cy="523269"/>
              <a:chOff x="7775249" y="571432"/>
              <a:chExt cx="409524" cy="411755"/>
            </a:xfrm>
          </p:grpSpPr>
          <p:sp>
            <p:nvSpPr>
              <p:cNvPr id="13" name="Freeform 36"/>
              <p:cNvSpPr>
                <a:spLocks/>
              </p:cNvSpPr>
              <p:nvPr/>
            </p:nvSpPr>
            <p:spPr bwMode="auto">
              <a:xfrm>
                <a:off x="7806493" y="719842"/>
                <a:ext cx="87038" cy="87038"/>
              </a:xfrm>
              <a:custGeom>
                <a:avLst/>
                <a:gdLst>
                  <a:gd name="T0" fmla="*/ 0 w 33"/>
                  <a:gd name="T1" fmla="*/ 8 h 33"/>
                  <a:gd name="T2" fmla="*/ 25 w 33"/>
                  <a:gd name="T3" fmla="*/ 33 h 33"/>
                  <a:gd name="T4" fmla="*/ 29 w 33"/>
                  <a:gd name="T5" fmla="*/ 16 h 33"/>
                  <a:gd name="T6" fmla="*/ 18 w 33"/>
                  <a:gd name="T7" fmla="*/ 4 h 33"/>
                  <a:gd name="T8" fmla="*/ 0 w 33"/>
                  <a:gd name="T9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8"/>
                    </a:moveTo>
                    <a:cubicBezTo>
                      <a:pt x="25" y="33"/>
                      <a:pt x="25" y="33"/>
                      <a:pt x="25" y="33"/>
                    </a:cubicBezTo>
                    <a:cubicBezTo>
                      <a:pt x="31" y="27"/>
                      <a:pt x="33" y="19"/>
                      <a:pt x="29" y="1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6" y="2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0"/>
                <a:endParaRPr lang="zh-CN" altLang="en-US" kern="0">
                  <a:solidFill>
                    <a:srgbClr val="000000"/>
                  </a:solidFill>
                  <a:sym typeface="Calibri"/>
                </a:endParaRPr>
              </a:p>
            </p:txBody>
          </p:sp>
          <p:sp>
            <p:nvSpPr>
              <p:cNvPr id="14" name="Freeform 37"/>
              <p:cNvSpPr>
                <a:spLocks/>
              </p:cNvSpPr>
              <p:nvPr/>
            </p:nvSpPr>
            <p:spPr bwMode="auto">
              <a:xfrm>
                <a:off x="7951556" y="864905"/>
                <a:ext cx="87038" cy="87038"/>
              </a:xfrm>
              <a:custGeom>
                <a:avLst/>
                <a:gdLst>
                  <a:gd name="T0" fmla="*/ 0 w 33"/>
                  <a:gd name="T1" fmla="*/ 8 h 33"/>
                  <a:gd name="T2" fmla="*/ 25 w 33"/>
                  <a:gd name="T3" fmla="*/ 33 h 33"/>
                  <a:gd name="T4" fmla="*/ 29 w 33"/>
                  <a:gd name="T5" fmla="*/ 15 h 33"/>
                  <a:gd name="T6" fmla="*/ 17 w 33"/>
                  <a:gd name="T7" fmla="*/ 4 h 33"/>
                  <a:gd name="T8" fmla="*/ 0 w 33"/>
                  <a:gd name="T9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8"/>
                    </a:moveTo>
                    <a:cubicBezTo>
                      <a:pt x="25" y="33"/>
                      <a:pt x="25" y="33"/>
                      <a:pt x="25" y="33"/>
                    </a:cubicBezTo>
                    <a:cubicBezTo>
                      <a:pt x="31" y="27"/>
                      <a:pt x="33" y="19"/>
                      <a:pt x="29" y="1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4" y="0"/>
                      <a:pt x="6" y="2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0"/>
                <a:endParaRPr lang="zh-CN" altLang="en-US" kern="0">
                  <a:solidFill>
                    <a:srgbClr val="000000"/>
                  </a:solidFill>
                  <a:sym typeface="Calibri"/>
                </a:endParaRPr>
              </a:p>
            </p:txBody>
          </p:sp>
          <p:sp>
            <p:nvSpPr>
              <p:cNvPr id="15" name="Freeform 38"/>
              <p:cNvSpPr>
                <a:spLocks/>
              </p:cNvSpPr>
              <p:nvPr/>
            </p:nvSpPr>
            <p:spPr bwMode="auto">
              <a:xfrm>
                <a:off x="7775249" y="753318"/>
                <a:ext cx="229869" cy="229869"/>
              </a:xfrm>
              <a:custGeom>
                <a:avLst/>
                <a:gdLst>
                  <a:gd name="T0" fmla="*/ 29 w 87"/>
                  <a:gd name="T1" fmla="*/ 36 h 87"/>
                  <a:gd name="T2" fmla="*/ 28 w 87"/>
                  <a:gd name="T3" fmla="*/ 23 h 87"/>
                  <a:gd name="T4" fmla="*/ 29 w 87"/>
                  <a:gd name="T5" fmla="*/ 16 h 87"/>
                  <a:gd name="T6" fmla="*/ 15 w 87"/>
                  <a:gd name="T7" fmla="*/ 2 h 87"/>
                  <a:gd name="T8" fmla="*/ 10 w 87"/>
                  <a:gd name="T9" fmla="*/ 1 h 87"/>
                  <a:gd name="T10" fmla="*/ 2 w 87"/>
                  <a:gd name="T11" fmla="*/ 23 h 87"/>
                  <a:gd name="T12" fmla="*/ 26 w 87"/>
                  <a:gd name="T13" fmla="*/ 61 h 87"/>
                  <a:gd name="T14" fmla="*/ 63 w 87"/>
                  <a:gd name="T15" fmla="*/ 85 h 87"/>
                  <a:gd name="T16" fmla="*/ 86 w 87"/>
                  <a:gd name="T17" fmla="*/ 77 h 87"/>
                  <a:gd name="T18" fmla="*/ 85 w 87"/>
                  <a:gd name="T19" fmla="*/ 72 h 87"/>
                  <a:gd name="T20" fmla="*/ 71 w 87"/>
                  <a:gd name="T21" fmla="*/ 58 h 87"/>
                  <a:gd name="T22" fmla="*/ 64 w 87"/>
                  <a:gd name="T23" fmla="*/ 58 h 87"/>
                  <a:gd name="T24" fmla="*/ 51 w 87"/>
                  <a:gd name="T25" fmla="*/ 58 h 87"/>
                  <a:gd name="T26" fmla="*/ 40 w 87"/>
                  <a:gd name="T27" fmla="*/ 47 h 87"/>
                  <a:gd name="T28" fmla="*/ 29 w 87"/>
                  <a:gd name="T29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87">
                    <a:moveTo>
                      <a:pt x="29" y="36"/>
                    </a:moveTo>
                    <a:cubicBezTo>
                      <a:pt x="22" y="30"/>
                      <a:pt x="25" y="25"/>
                      <a:pt x="28" y="23"/>
                    </a:cubicBezTo>
                    <a:cubicBezTo>
                      <a:pt x="31" y="21"/>
                      <a:pt x="31" y="18"/>
                      <a:pt x="29" y="1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1"/>
                      <a:pt x="12" y="0"/>
                      <a:pt x="10" y="1"/>
                    </a:cubicBezTo>
                    <a:cubicBezTo>
                      <a:pt x="3" y="3"/>
                      <a:pt x="0" y="11"/>
                      <a:pt x="2" y="23"/>
                    </a:cubicBezTo>
                    <a:cubicBezTo>
                      <a:pt x="4" y="37"/>
                      <a:pt x="26" y="61"/>
                      <a:pt x="26" y="61"/>
                    </a:cubicBezTo>
                    <a:cubicBezTo>
                      <a:pt x="26" y="61"/>
                      <a:pt x="50" y="83"/>
                      <a:pt x="63" y="85"/>
                    </a:cubicBezTo>
                    <a:cubicBezTo>
                      <a:pt x="75" y="87"/>
                      <a:pt x="84" y="84"/>
                      <a:pt x="86" y="77"/>
                    </a:cubicBezTo>
                    <a:cubicBezTo>
                      <a:pt x="87" y="75"/>
                      <a:pt x="86" y="73"/>
                      <a:pt x="85" y="72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69" y="56"/>
                      <a:pt x="65" y="56"/>
                      <a:pt x="64" y="58"/>
                    </a:cubicBezTo>
                    <a:cubicBezTo>
                      <a:pt x="61" y="62"/>
                      <a:pt x="57" y="65"/>
                      <a:pt x="51" y="58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7"/>
                      <a:pt x="40" y="47"/>
                      <a:pt x="29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0"/>
                <a:endParaRPr lang="zh-CN" altLang="en-US" kern="0">
                  <a:solidFill>
                    <a:srgbClr val="000000"/>
                  </a:solidFill>
                  <a:sym typeface="Calibri"/>
                </a:endParaRPr>
              </a:p>
            </p:txBody>
          </p:sp>
          <p:sp>
            <p:nvSpPr>
              <p:cNvPr id="16" name="Freeform 39"/>
              <p:cNvSpPr>
                <a:spLocks noEditPoints="1"/>
              </p:cNvSpPr>
              <p:nvPr/>
            </p:nvSpPr>
            <p:spPr bwMode="auto">
              <a:xfrm>
                <a:off x="7883489" y="571432"/>
                <a:ext cx="301284" cy="287894"/>
              </a:xfrm>
              <a:custGeom>
                <a:avLst/>
                <a:gdLst>
                  <a:gd name="T0" fmla="*/ 21 w 114"/>
                  <a:gd name="T1" fmla="*/ 109 h 109"/>
                  <a:gd name="T2" fmla="*/ 21 w 114"/>
                  <a:gd name="T3" fmla="*/ 86 h 109"/>
                  <a:gd name="T4" fmla="*/ 0 w 114"/>
                  <a:gd name="T5" fmla="*/ 49 h 109"/>
                  <a:gd name="T6" fmla="*/ 57 w 114"/>
                  <a:gd name="T7" fmla="*/ 0 h 109"/>
                  <a:gd name="T8" fmla="*/ 114 w 114"/>
                  <a:gd name="T9" fmla="*/ 49 h 109"/>
                  <a:gd name="T10" fmla="*/ 57 w 114"/>
                  <a:gd name="T11" fmla="*/ 97 h 109"/>
                  <a:gd name="T12" fmla="*/ 43 w 114"/>
                  <a:gd name="T13" fmla="*/ 96 h 109"/>
                  <a:gd name="T14" fmla="*/ 21 w 114"/>
                  <a:gd name="T15" fmla="*/ 109 h 109"/>
                  <a:gd name="T16" fmla="*/ 57 w 114"/>
                  <a:gd name="T17" fmla="*/ 8 h 109"/>
                  <a:gd name="T18" fmla="*/ 8 w 114"/>
                  <a:gd name="T19" fmla="*/ 49 h 109"/>
                  <a:gd name="T20" fmla="*/ 27 w 114"/>
                  <a:gd name="T21" fmla="*/ 80 h 109"/>
                  <a:gd name="T22" fmla="*/ 29 w 114"/>
                  <a:gd name="T23" fmla="*/ 82 h 109"/>
                  <a:gd name="T24" fmla="*/ 29 w 114"/>
                  <a:gd name="T25" fmla="*/ 95 h 109"/>
                  <a:gd name="T26" fmla="*/ 42 w 114"/>
                  <a:gd name="T27" fmla="*/ 87 h 109"/>
                  <a:gd name="T28" fmla="*/ 43 w 114"/>
                  <a:gd name="T29" fmla="*/ 87 h 109"/>
                  <a:gd name="T30" fmla="*/ 57 w 114"/>
                  <a:gd name="T31" fmla="*/ 89 h 109"/>
                  <a:gd name="T32" fmla="*/ 106 w 114"/>
                  <a:gd name="T33" fmla="*/ 49 h 109"/>
                  <a:gd name="T34" fmla="*/ 57 w 114"/>
                  <a:gd name="T35" fmla="*/ 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109">
                    <a:moveTo>
                      <a:pt x="21" y="109"/>
                    </a:moveTo>
                    <a:cubicBezTo>
                      <a:pt x="21" y="86"/>
                      <a:pt x="21" y="86"/>
                      <a:pt x="21" y="86"/>
                    </a:cubicBezTo>
                    <a:cubicBezTo>
                      <a:pt x="8" y="77"/>
                      <a:pt x="0" y="63"/>
                      <a:pt x="0" y="49"/>
                    </a:cubicBezTo>
                    <a:cubicBezTo>
                      <a:pt x="0" y="22"/>
                      <a:pt x="26" y="0"/>
                      <a:pt x="57" y="0"/>
                    </a:cubicBezTo>
                    <a:cubicBezTo>
                      <a:pt x="89" y="0"/>
                      <a:pt x="114" y="22"/>
                      <a:pt x="114" y="49"/>
                    </a:cubicBezTo>
                    <a:cubicBezTo>
                      <a:pt x="114" y="75"/>
                      <a:pt x="89" y="97"/>
                      <a:pt x="57" y="97"/>
                    </a:cubicBezTo>
                    <a:cubicBezTo>
                      <a:pt x="52" y="97"/>
                      <a:pt x="48" y="97"/>
                      <a:pt x="43" y="96"/>
                    </a:cubicBezTo>
                    <a:lnTo>
                      <a:pt x="21" y="109"/>
                    </a:lnTo>
                    <a:close/>
                    <a:moveTo>
                      <a:pt x="57" y="8"/>
                    </a:moveTo>
                    <a:cubicBezTo>
                      <a:pt x="30" y="8"/>
                      <a:pt x="8" y="26"/>
                      <a:pt x="8" y="49"/>
                    </a:cubicBezTo>
                    <a:cubicBezTo>
                      <a:pt x="8" y="61"/>
                      <a:pt x="15" y="73"/>
                      <a:pt x="27" y="80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3" y="87"/>
                      <a:pt x="43" y="87"/>
                      <a:pt x="43" y="87"/>
                    </a:cubicBezTo>
                    <a:cubicBezTo>
                      <a:pt x="48" y="89"/>
                      <a:pt x="52" y="89"/>
                      <a:pt x="57" y="89"/>
                    </a:cubicBezTo>
                    <a:cubicBezTo>
                      <a:pt x="84" y="89"/>
                      <a:pt x="106" y="71"/>
                      <a:pt x="106" y="49"/>
                    </a:cubicBezTo>
                    <a:cubicBezTo>
                      <a:pt x="106" y="26"/>
                      <a:pt x="84" y="8"/>
                      <a:pt x="5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0"/>
                <a:endParaRPr lang="zh-CN" altLang="en-US" kern="0">
                  <a:solidFill>
                    <a:srgbClr val="000000"/>
                  </a:solidFill>
                  <a:sym typeface="Calibri"/>
                </a:endParaRPr>
              </a:p>
            </p:txBody>
          </p:sp>
          <p:sp>
            <p:nvSpPr>
              <p:cNvPr id="17" name="Freeform 40"/>
              <p:cNvSpPr>
                <a:spLocks/>
              </p:cNvSpPr>
              <p:nvPr/>
            </p:nvSpPr>
            <p:spPr bwMode="auto">
              <a:xfrm>
                <a:off x="7951556" y="613835"/>
                <a:ext cx="153990" cy="148411"/>
              </a:xfrm>
              <a:custGeom>
                <a:avLst/>
                <a:gdLst>
                  <a:gd name="T0" fmla="*/ 29 w 58"/>
                  <a:gd name="T1" fmla="*/ 56 h 56"/>
                  <a:gd name="T2" fmla="*/ 29 w 58"/>
                  <a:gd name="T3" fmla="*/ 56 h 56"/>
                  <a:gd name="T4" fmla="*/ 29 w 58"/>
                  <a:gd name="T5" fmla="*/ 56 h 56"/>
                  <a:gd name="T6" fmla="*/ 58 w 58"/>
                  <a:gd name="T7" fmla="*/ 56 h 56"/>
                  <a:gd name="T8" fmla="*/ 58 w 58"/>
                  <a:gd name="T9" fmla="*/ 45 h 56"/>
                  <a:gd name="T10" fmla="*/ 37 w 58"/>
                  <a:gd name="T11" fmla="*/ 35 h 56"/>
                  <a:gd name="T12" fmla="*/ 37 w 58"/>
                  <a:gd name="T13" fmla="*/ 33 h 56"/>
                  <a:gd name="T14" fmla="*/ 41 w 58"/>
                  <a:gd name="T15" fmla="*/ 23 h 56"/>
                  <a:gd name="T16" fmla="*/ 41 w 58"/>
                  <a:gd name="T17" fmla="*/ 23 h 56"/>
                  <a:gd name="T18" fmla="*/ 44 w 58"/>
                  <a:gd name="T19" fmla="*/ 18 h 56"/>
                  <a:gd name="T20" fmla="*/ 42 w 58"/>
                  <a:gd name="T21" fmla="*/ 15 h 56"/>
                  <a:gd name="T22" fmla="*/ 30 w 58"/>
                  <a:gd name="T23" fmla="*/ 0 h 56"/>
                  <a:gd name="T24" fmla="*/ 30 w 58"/>
                  <a:gd name="T25" fmla="*/ 0 h 56"/>
                  <a:gd name="T26" fmla="*/ 30 w 58"/>
                  <a:gd name="T27" fmla="*/ 0 h 56"/>
                  <a:gd name="T28" fmla="*/ 29 w 58"/>
                  <a:gd name="T29" fmla="*/ 0 h 56"/>
                  <a:gd name="T30" fmla="*/ 29 w 58"/>
                  <a:gd name="T31" fmla="*/ 0 h 56"/>
                  <a:gd name="T32" fmla="*/ 28 w 58"/>
                  <a:gd name="T33" fmla="*/ 0 h 56"/>
                  <a:gd name="T34" fmla="*/ 28 w 58"/>
                  <a:gd name="T35" fmla="*/ 0 h 56"/>
                  <a:gd name="T36" fmla="*/ 28 w 58"/>
                  <a:gd name="T37" fmla="*/ 0 h 56"/>
                  <a:gd name="T38" fmla="*/ 16 w 58"/>
                  <a:gd name="T39" fmla="*/ 15 h 56"/>
                  <a:gd name="T40" fmla="*/ 14 w 58"/>
                  <a:gd name="T41" fmla="*/ 18 h 56"/>
                  <a:gd name="T42" fmla="*/ 17 w 58"/>
                  <a:gd name="T43" fmla="*/ 23 h 56"/>
                  <a:gd name="T44" fmla="*/ 17 w 58"/>
                  <a:gd name="T45" fmla="*/ 23 h 56"/>
                  <a:gd name="T46" fmla="*/ 20 w 58"/>
                  <a:gd name="T47" fmla="*/ 33 h 56"/>
                  <a:gd name="T48" fmla="*/ 21 w 58"/>
                  <a:gd name="T49" fmla="*/ 35 h 56"/>
                  <a:gd name="T50" fmla="*/ 0 w 58"/>
                  <a:gd name="T51" fmla="*/ 45 h 56"/>
                  <a:gd name="T52" fmla="*/ 0 w 58"/>
                  <a:gd name="T53" fmla="*/ 56 h 56"/>
                  <a:gd name="T54" fmla="*/ 28 w 58"/>
                  <a:gd name="T55" fmla="*/ 56 h 56"/>
                  <a:gd name="T56" fmla="*/ 29 w 58"/>
                  <a:gd name="T5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8" h="56">
                    <a:moveTo>
                      <a:pt x="29" y="56"/>
                    </a:move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45"/>
                      <a:pt x="38" y="40"/>
                      <a:pt x="37" y="35"/>
                    </a:cubicBezTo>
                    <a:cubicBezTo>
                      <a:pt x="37" y="35"/>
                      <a:pt x="37" y="34"/>
                      <a:pt x="37" y="33"/>
                    </a:cubicBezTo>
                    <a:cubicBezTo>
                      <a:pt x="40" y="30"/>
                      <a:pt x="41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3" y="22"/>
                      <a:pt x="44" y="21"/>
                      <a:pt x="44" y="18"/>
                    </a:cubicBezTo>
                    <a:cubicBezTo>
                      <a:pt x="44" y="17"/>
                      <a:pt x="43" y="16"/>
                      <a:pt x="42" y="15"/>
                    </a:cubicBezTo>
                    <a:cubicBezTo>
                      <a:pt x="43" y="8"/>
                      <a:pt x="4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8" y="0"/>
                      <a:pt x="15" y="8"/>
                      <a:pt x="16" y="15"/>
                    </a:cubicBezTo>
                    <a:cubicBezTo>
                      <a:pt x="15" y="16"/>
                      <a:pt x="14" y="17"/>
                      <a:pt x="14" y="18"/>
                    </a:cubicBezTo>
                    <a:cubicBezTo>
                      <a:pt x="14" y="21"/>
                      <a:pt x="15" y="22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8" y="30"/>
                      <a:pt x="20" y="33"/>
                    </a:cubicBezTo>
                    <a:cubicBezTo>
                      <a:pt x="21" y="34"/>
                      <a:pt x="21" y="35"/>
                      <a:pt x="21" y="35"/>
                    </a:cubicBezTo>
                    <a:cubicBezTo>
                      <a:pt x="19" y="40"/>
                      <a:pt x="0" y="45"/>
                      <a:pt x="0" y="4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8" y="56"/>
                      <a:pt x="28" y="56"/>
                      <a:pt x="28" y="56"/>
                    </a:cubicBezTo>
                    <a:lnTo>
                      <a:pt x="29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0"/>
                <a:endParaRPr lang="zh-CN" altLang="en-US" kern="0">
                  <a:solidFill>
                    <a:srgbClr val="000000"/>
                  </a:solidFill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4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kern="0" dirty="0">
                <a:solidFill>
                  <a:srgbClr val="003366"/>
                </a:solidFill>
              </a:rPr>
              <a:t>作业流程介绍</a:t>
            </a:r>
            <a:endParaRPr kern="0" dirty="0">
              <a:solidFill>
                <a:srgbClr val="003366"/>
              </a:solidFill>
            </a:endParaRPr>
          </a:p>
        </p:txBody>
      </p:sp>
      <p:graphicFrame>
        <p:nvGraphicFramePr>
          <p:cNvPr id="12" name="Group 2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331085"/>
              </p:ext>
            </p:extLst>
          </p:nvPr>
        </p:nvGraphicFramePr>
        <p:xfrm>
          <a:off x="657007" y="986764"/>
          <a:ext cx="10728000" cy="2161038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1038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作业开始</a:t>
                      </a: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系统组员会在“部分发运”与“外部订单取消”这两种场景下做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订单关闭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操作。</a:t>
                      </a: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、首先介绍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部分发运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类型的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订单关闭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操作。</a:t>
                      </a: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①在电脑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【WMS】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菜单栏中打开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发货订单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，在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查询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】-【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创建时间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处选择需要检查的订单时间段，点击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确认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，显示出该时间段的所有订单，在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状态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处筛选出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部分发运</a:t>
                      </a:r>
                      <a:r>
                        <a:rPr lang="en-US" altLang="zh-CN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14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状态的订单。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（图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、图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部分发运的订单需要做关单操作，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WMS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系统才能将实际发货数据同步至货主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ERP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extLst>
                  <a:ext uri="{0D108BD9-81ED-4DB2-BD59-A6C34878D82A}">
                    <a16:rowId xmlns:a16="http://schemas.microsoft.com/office/drawing/2014/main" xmlns="" val="886801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6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hangingPunct="0"/>
            <a:r>
              <a:rPr lang="zh-CN" altLang="en-US" kern="0" dirty="0">
                <a:solidFill>
                  <a:srgbClr val="003366"/>
                </a:solidFill>
              </a:rPr>
              <a:t>作业流程介绍</a:t>
            </a:r>
            <a:endParaRPr kern="0" dirty="0">
              <a:solidFill>
                <a:srgbClr val="003366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6B0110E-8EFF-45AE-AF9B-F8AF9449E9A5}"/>
              </a:ext>
            </a:extLst>
          </p:cNvPr>
          <p:cNvSpPr txBox="1"/>
          <p:nvPr/>
        </p:nvSpPr>
        <p:spPr>
          <a:xfrm>
            <a:off x="2933488" y="5586329"/>
            <a:ext cx="48768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图</a:t>
            </a:r>
            <a:r>
              <a:rPr lang="en-US" altLang="zh-CN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2.1</a:t>
            </a:r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FE60A79-22A0-462B-91E1-D7ED333CE374}"/>
              </a:ext>
            </a:extLst>
          </p:cNvPr>
          <p:cNvSpPr txBox="1"/>
          <p:nvPr/>
        </p:nvSpPr>
        <p:spPr>
          <a:xfrm>
            <a:off x="9026007" y="5586329"/>
            <a:ext cx="48768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zh-CN" altLang="en-US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图</a:t>
            </a:r>
            <a:r>
              <a:rPr lang="en-US" altLang="zh-CN" sz="1200" kern="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/>
              </a:rPr>
              <a:t>2.2</a:t>
            </a:r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6777" y="1060887"/>
            <a:ext cx="5841105" cy="4506434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6165335" y="3020641"/>
            <a:ext cx="5721345" cy="25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视频"/>
</p:tagLst>
</file>

<file path=ppt/theme/theme1.xml><?xml version="1.0" encoding="utf-8"?>
<a:theme xmlns:a="http://schemas.openxmlformats.org/drawingml/2006/main" name="1_自定义设计方案">
  <a:themeElements>
    <a:clrScheme name="自定义 1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71AE"/>
      </a:accent1>
      <a:accent2>
        <a:srgbClr val="36B8F6"/>
      </a:accent2>
      <a:accent3>
        <a:srgbClr val="1471AE"/>
      </a:accent3>
      <a:accent4>
        <a:srgbClr val="36B8F6"/>
      </a:accent4>
      <a:accent5>
        <a:srgbClr val="1471AE"/>
      </a:accent5>
      <a:accent6>
        <a:srgbClr val="36B8F6"/>
      </a:accent6>
      <a:hlink>
        <a:srgbClr val="1471AE"/>
      </a:hlink>
      <a:folHlink>
        <a:srgbClr val="36B8F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66"/>
      </a:accent1>
      <a:accent2>
        <a:srgbClr val="001D39"/>
      </a:accent2>
      <a:accent3>
        <a:srgbClr val="00162C"/>
      </a:accent3>
      <a:accent4>
        <a:srgbClr val="000F1F"/>
      </a:accent4>
      <a:accent5>
        <a:srgbClr val="000911"/>
      </a:accent5>
      <a:accent6>
        <a:srgbClr val="000204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5FB3"/>
      </a:accent1>
      <a:accent2>
        <a:srgbClr val="0E5FB3"/>
      </a:accent2>
      <a:accent3>
        <a:srgbClr val="0E5FB3"/>
      </a:accent3>
      <a:accent4>
        <a:srgbClr val="0E5FB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54eb1fc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ww.99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9FDE"/>
      </a:accent1>
      <a:accent2>
        <a:srgbClr val="0677C7"/>
      </a:accent2>
      <a:accent3>
        <a:srgbClr val="13668E"/>
      </a:accent3>
      <a:accent4>
        <a:srgbClr val="014864"/>
      </a:accent4>
      <a:accent5>
        <a:srgbClr val="B2B2B2"/>
      </a:accent5>
      <a:accent6>
        <a:srgbClr val="DDDDDD"/>
      </a:accent6>
      <a:hlink>
        <a:srgbClr val="009FDE"/>
      </a:hlink>
      <a:folHlink>
        <a:srgbClr val="BFBFBF"/>
      </a:folHlink>
    </a:clrScheme>
    <a:fontScheme name="bqlcq2vg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66"/>
      </a:accent1>
      <a:accent2>
        <a:srgbClr val="001D39"/>
      </a:accent2>
      <a:accent3>
        <a:srgbClr val="00162C"/>
      </a:accent3>
      <a:accent4>
        <a:srgbClr val="000F1F"/>
      </a:accent4>
      <a:accent5>
        <a:srgbClr val="000911"/>
      </a:accent5>
      <a:accent6>
        <a:srgbClr val="000204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1919</Words>
  <Application>Microsoft Office PowerPoint</Application>
  <PresentationFormat>自定义</PresentationFormat>
  <Paragraphs>148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1_自定义设计方案</vt:lpstr>
      <vt:lpstr>5_Office 主题</vt:lpstr>
      <vt:lpstr>Office 主题​​</vt:lpstr>
      <vt:lpstr>1_www.99ppt.com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视频</dc:title>
  <dc:creator>Administrator;出库方案</dc:creator>
  <cp:lastModifiedBy>xb21cn</cp:lastModifiedBy>
  <cp:revision>910</cp:revision>
  <dcterms:created xsi:type="dcterms:W3CDTF">2019-04-16T11:30:00Z</dcterms:created>
  <dcterms:modified xsi:type="dcterms:W3CDTF">2025-02-16T09:39:17Z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908C180FF3BB42DB904F4CF07BCFA459</vt:lpwstr>
  </property>
</Properties>
</file>