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2" r:id="rId2"/>
    <p:sldMasterId id="2147483719" r:id="rId3"/>
    <p:sldMasterId id="2147483740" r:id="rId4"/>
  </p:sldMasterIdLst>
  <p:notesMasterIdLst>
    <p:notesMasterId r:id="rId26"/>
  </p:notesMasterIdLst>
  <p:handoutMasterIdLst>
    <p:handoutMasterId r:id="rId27"/>
  </p:handoutMasterIdLst>
  <p:sldIdLst>
    <p:sldId id="1877" r:id="rId5"/>
    <p:sldId id="1878" r:id="rId6"/>
    <p:sldId id="1156" r:id="rId7"/>
    <p:sldId id="1720" r:id="rId8"/>
    <p:sldId id="866" r:id="rId9"/>
    <p:sldId id="867" r:id="rId10"/>
    <p:sldId id="1722" r:id="rId11"/>
    <p:sldId id="868" r:id="rId12"/>
    <p:sldId id="1721" r:id="rId13"/>
    <p:sldId id="1513" r:id="rId14"/>
    <p:sldId id="1724" r:id="rId15"/>
    <p:sldId id="1723" r:id="rId16"/>
    <p:sldId id="1725" r:id="rId17"/>
    <p:sldId id="1516" r:id="rId18"/>
    <p:sldId id="894" r:id="rId19"/>
    <p:sldId id="1726" r:id="rId20"/>
    <p:sldId id="1727" r:id="rId21"/>
    <p:sldId id="1728" r:id="rId22"/>
    <p:sldId id="870" r:id="rId23"/>
    <p:sldId id="1155" r:id="rId24"/>
    <p:sldId id="1879" r:id="rId25"/>
  </p:sldIdLst>
  <p:sldSz cx="12192000" cy="6858000"/>
  <p:notesSz cx="6858000" cy="9144000"/>
  <p:custDataLst>
    <p:tags r:id="rId28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2" pos="3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 Dezheng" initials="Y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12121"/>
    <a:srgbClr val="BEBEBE"/>
    <a:srgbClr val="FFCC99"/>
    <a:srgbClr val="EAEAEA"/>
    <a:srgbClr val="CCFFFF"/>
    <a:srgbClr val="00FF00"/>
    <a:srgbClr val="00FFFF"/>
    <a:srgbClr val="FFFF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8" autoAdjust="0"/>
    <p:restoredTop sz="94414" autoAdjust="0"/>
  </p:normalViewPr>
  <p:slideViewPr>
    <p:cSldViewPr snapToGrid="0">
      <p:cViewPr varScale="1">
        <p:scale>
          <a:sx n="113" d="100"/>
          <a:sy n="113" d="100"/>
        </p:scale>
        <p:origin x="-552" y="-108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F49BF-C8E8-4414-A488-D4D613C6A83C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C1FF-8FB7-4444-B92A-2F26440B6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5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3297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8649C4-DF96-4AB7-8EFA-C60B664AC0E4}" type="slidenum">
              <a:rPr lang="zh-CN" altLang="en-US" smtClean="0">
                <a:solidFill>
                  <a:prstClr val="black"/>
                </a:solidFill>
                <a:ea typeface="宋体"/>
              </a:rPr>
              <a:pPr>
                <a:defRPr/>
              </a:pPr>
              <a:t>2</a:t>
            </a:fld>
            <a:endParaRPr lang="zh-CN" altLang="en-US" dirty="0">
              <a:solidFill>
                <a:prstClr val="black"/>
              </a:solidFill>
              <a:ea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72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479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380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45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417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接连接符 8"/>
          <p:cNvSpPr/>
          <p:nvPr/>
        </p:nvSpPr>
        <p:spPr>
          <a:xfrm flipH="1" flipV="1">
            <a:off x="714821" y="858647"/>
            <a:ext cx="10668002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Freeform 40"/>
          <p:cNvSpPr/>
          <p:nvPr/>
        </p:nvSpPr>
        <p:spPr>
          <a:xfrm>
            <a:off x="570315" y="315557"/>
            <a:ext cx="279536" cy="55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429" extrusionOk="0">
                <a:moveTo>
                  <a:pt x="6390" y="20446"/>
                </a:moveTo>
                <a:lnTo>
                  <a:pt x="20491" y="20446"/>
                </a:lnTo>
                <a:cubicBezTo>
                  <a:pt x="20902" y="20446"/>
                  <a:pt x="21238" y="20673"/>
                  <a:pt x="21238" y="20950"/>
                </a:cubicBezTo>
                <a:cubicBezTo>
                  <a:pt x="21238" y="21227"/>
                  <a:pt x="20902" y="21429"/>
                  <a:pt x="20491" y="21429"/>
                </a:cubicBezTo>
                <a:lnTo>
                  <a:pt x="6390" y="21429"/>
                </a:lnTo>
                <a:cubicBezTo>
                  <a:pt x="5980" y="21429"/>
                  <a:pt x="5644" y="21227"/>
                  <a:pt x="5644" y="20950"/>
                </a:cubicBezTo>
                <a:cubicBezTo>
                  <a:pt x="5644" y="20673"/>
                  <a:pt x="5980" y="20446"/>
                  <a:pt x="6390" y="20446"/>
                </a:cubicBezTo>
                <a:close/>
                <a:moveTo>
                  <a:pt x="6688" y="15758"/>
                </a:moveTo>
                <a:lnTo>
                  <a:pt x="14448" y="7138"/>
                </a:lnTo>
                <a:lnTo>
                  <a:pt x="17171" y="8247"/>
                </a:lnTo>
                <a:lnTo>
                  <a:pt x="9449" y="16867"/>
                </a:lnTo>
                <a:lnTo>
                  <a:pt x="6688" y="15758"/>
                </a:lnTo>
                <a:close/>
                <a:moveTo>
                  <a:pt x="1242" y="13515"/>
                </a:moveTo>
                <a:lnTo>
                  <a:pt x="9001" y="4895"/>
                </a:lnTo>
                <a:lnTo>
                  <a:pt x="11725" y="6004"/>
                </a:lnTo>
                <a:lnTo>
                  <a:pt x="3965" y="14624"/>
                </a:lnTo>
                <a:lnTo>
                  <a:pt x="1242" y="13515"/>
                </a:lnTo>
                <a:close/>
                <a:moveTo>
                  <a:pt x="11" y="20496"/>
                </a:moveTo>
                <a:lnTo>
                  <a:pt x="757" y="16212"/>
                </a:lnTo>
                <a:lnTo>
                  <a:pt x="6091" y="18379"/>
                </a:lnTo>
                <a:lnTo>
                  <a:pt x="831" y="20824"/>
                </a:lnTo>
                <a:cubicBezTo>
                  <a:pt x="272" y="21101"/>
                  <a:pt x="-64" y="20950"/>
                  <a:pt x="11" y="20496"/>
                </a:cubicBezTo>
                <a:close/>
                <a:moveTo>
                  <a:pt x="11090" y="2501"/>
                </a:moveTo>
                <a:lnTo>
                  <a:pt x="9971" y="3761"/>
                </a:lnTo>
                <a:lnTo>
                  <a:pt x="18141" y="7113"/>
                </a:lnTo>
                <a:lnTo>
                  <a:pt x="19298" y="5853"/>
                </a:lnTo>
                <a:lnTo>
                  <a:pt x="11090" y="2501"/>
                </a:lnTo>
                <a:close/>
                <a:moveTo>
                  <a:pt x="12844" y="585"/>
                </a:moveTo>
                <a:cubicBezTo>
                  <a:pt x="13366" y="5"/>
                  <a:pt x="14485" y="-171"/>
                  <a:pt x="15306" y="182"/>
                </a:cubicBezTo>
                <a:lnTo>
                  <a:pt x="20417" y="2274"/>
                </a:lnTo>
                <a:cubicBezTo>
                  <a:pt x="21275" y="2601"/>
                  <a:pt x="21536" y="3358"/>
                  <a:pt x="21051" y="3937"/>
                </a:cubicBezTo>
                <a:lnTo>
                  <a:pt x="20342" y="4719"/>
                </a:lnTo>
                <a:lnTo>
                  <a:pt x="12135" y="1366"/>
                </a:lnTo>
                <a:lnTo>
                  <a:pt x="12844" y="58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文本框 2"/>
          <p:cNvSpPr txBox="1"/>
          <p:nvPr userDrawn="1"/>
        </p:nvSpPr>
        <p:spPr>
          <a:xfrm>
            <a:off x="5285162" y="6195870"/>
            <a:ext cx="19404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  <a:r>
              <a:rPr lang="en-US" altLang="zh-CN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8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altLang="zh-CN" sz="6000" b="1" kern="1200" dirty="0">
                <a:solidFill>
                  <a:srgbClr val="0E5FB3"/>
                </a:solidFill>
                <a:cs typeface="+mn-ea"/>
                <a:sym typeface="+mn-lt"/>
              </a:rPr>
              <a:t>01</a:t>
            </a:r>
            <a:endParaRPr lang="zh-CN" altLang="en-US" sz="6000" b="1" kern="1200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1"/>
              <a:r>
                <a:rPr lang="zh-CN" altLang="en-US" sz="3200" b="1" kern="1200" dirty="0">
                  <a:solidFill>
                    <a:srgbClr val="0E5FB3"/>
                  </a:solidFill>
                  <a:cs typeface="+mn-ea"/>
                  <a:sym typeface="+mn-lt"/>
                </a:rPr>
                <a:t>物流运营状况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hangingPunct="1"/>
              <a:r>
                <a:rPr lang="en-US" altLang="zh-CN" sz="1200" kern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619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altLang="zh-CN" sz="6000" b="1" kern="1200" dirty="0">
                <a:solidFill>
                  <a:srgbClr val="0E5FB3"/>
                </a:solidFill>
                <a:cs typeface="+mn-ea"/>
                <a:sym typeface="+mn-lt"/>
              </a:rPr>
              <a:t>02</a:t>
            </a:r>
            <a:endParaRPr lang="zh-CN" altLang="en-US" sz="6000" b="1" kern="1200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1"/>
              <a:r>
                <a:rPr lang="zh-CN" altLang="en-US" sz="3200" b="1" kern="1200" dirty="0">
                  <a:solidFill>
                    <a:srgbClr val="0E5FB3"/>
                  </a:solidFill>
                  <a:cs typeface="+mn-ea"/>
                  <a:sym typeface="+mn-lt"/>
                </a:rPr>
                <a:t>内部运作管理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hangingPunct="1"/>
              <a:r>
                <a:rPr lang="en-US" altLang="zh-CN" sz="1200" kern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618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altLang="zh-CN" sz="6000" b="1" kern="1200" dirty="0">
                <a:solidFill>
                  <a:srgbClr val="0E5FB3"/>
                </a:solidFill>
                <a:cs typeface="+mn-ea"/>
                <a:sym typeface="+mn-lt"/>
              </a:rPr>
              <a:t>03</a:t>
            </a:r>
            <a:endParaRPr lang="zh-CN" altLang="en-US" sz="6000" b="1" kern="1200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1"/>
              <a:r>
                <a:rPr lang="zh-CN" altLang="en-US" sz="3200" b="1" kern="1200" dirty="0">
                  <a:solidFill>
                    <a:srgbClr val="0E5FB3"/>
                  </a:solidFill>
                  <a:cs typeface="+mn-ea"/>
                  <a:sym typeface="+mn-lt"/>
                </a:rPr>
                <a:t>仓管对接问题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hangingPunct="1"/>
              <a:r>
                <a:rPr lang="en-US" altLang="zh-CN" sz="1200" kern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818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altLang="zh-CN" sz="6000" b="1" kern="1200" dirty="0">
                <a:solidFill>
                  <a:srgbClr val="0E5FB3"/>
                </a:solidFill>
                <a:cs typeface="+mn-ea"/>
                <a:sym typeface="+mn-lt"/>
              </a:rPr>
              <a:t>04</a:t>
            </a:r>
            <a:endParaRPr lang="zh-CN" altLang="en-US" sz="6000" b="1" kern="1200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1"/>
              <a:r>
                <a:rPr lang="zh-CN" altLang="en-US" sz="3200" b="1" kern="1200" dirty="0">
                  <a:solidFill>
                    <a:srgbClr val="0E5FB3"/>
                  </a:solidFill>
                  <a:cs typeface="+mn-ea"/>
                  <a:sym typeface="+mn-lt"/>
                </a:rPr>
                <a:t>未来工作调整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hangingPunct="1"/>
              <a:r>
                <a:rPr lang="en-US" altLang="zh-CN" sz="1200" kern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63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2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0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7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70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6" y="14165"/>
            <a:ext cx="12192001" cy="479322"/>
            <a:chOff x="-1" y="5901234"/>
            <a:chExt cx="12192001" cy="956766"/>
          </a:xfrm>
        </p:grpSpPr>
        <p:grpSp>
          <p:nvGrpSpPr>
            <p:cNvPr id="9" name="组合 8"/>
            <p:cNvGrpSpPr/>
            <p:nvPr/>
          </p:nvGrpSpPr>
          <p:grpSpPr>
            <a:xfrm>
              <a:off x="-1" y="5901234"/>
              <a:ext cx="6168571" cy="956766"/>
              <a:chOff x="0" y="5901234"/>
              <a:chExt cx="5660570" cy="956766"/>
            </a:xfrm>
          </p:grpSpPr>
          <p:sp>
            <p:nvSpPr>
              <p:cNvPr id="13" name="任意多边形: 形状 12"/>
              <p:cNvSpPr/>
              <p:nvPr/>
            </p:nvSpPr>
            <p:spPr>
              <a:xfrm flipH="1">
                <a:off x="0" y="5901234"/>
                <a:ext cx="5660570" cy="377721"/>
              </a:xfrm>
              <a:custGeom>
                <a:avLst/>
                <a:gdLst>
                  <a:gd name="connsiteX0" fmla="*/ 5906975 w 12191999"/>
                  <a:gd name="connsiteY0" fmla="*/ 864278 h 864278"/>
                  <a:gd name="connsiteX1" fmla="*/ 0 w 12191999"/>
                  <a:gd name="connsiteY1" fmla="*/ 864278 h 864278"/>
                  <a:gd name="connsiteX2" fmla="*/ 0 w 12191999"/>
                  <a:gd name="connsiteY2" fmla="*/ 518658 h 864278"/>
                  <a:gd name="connsiteX3" fmla="*/ 5906975 w 12191999"/>
                  <a:gd name="connsiteY3" fmla="*/ 518658 h 864278"/>
                  <a:gd name="connsiteX4" fmla="*/ 8949395 w 12191999"/>
                  <a:gd name="connsiteY4" fmla="*/ 516375 h 864278"/>
                  <a:gd name="connsiteX5" fmla="*/ 9593227 w 12191999"/>
                  <a:gd name="connsiteY5" fmla="*/ 2 h 864278"/>
                  <a:gd name="connsiteX6" fmla="*/ 12191999 w 12191999"/>
                  <a:gd name="connsiteY6" fmla="*/ 2 h 864278"/>
                  <a:gd name="connsiteX7" fmla="*/ 12191999 w 12191999"/>
                  <a:gd name="connsiteY7" fmla="*/ 345622 h 864278"/>
                  <a:gd name="connsiteX8" fmla="*/ 9593227 w 12191999"/>
                  <a:gd name="connsiteY8" fmla="*/ 345622 h 864278"/>
                  <a:gd name="connsiteX9" fmla="*/ 8949395 w 12191999"/>
                  <a:gd name="connsiteY9" fmla="*/ 861995 h 86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1999" h="864278">
                    <a:moveTo>
                      <a:pt x="5906975" y="864278"/>
                    </a:moveTo>
                    <a:lnTo>
                      <a:pt x="0" y="864278"/>
                    </a:lnTo>
                    <a:lnTo>
                      <a:pt x="0" y="518658"/>
                    </a:lnTo>
                    <a:lnTo>
                      <a:pt x="5906975" y="518658"/>
                    </a:lnTo>
                    <a:lnTo>
                      <a:pt x="8949395" y="516375"/>
                    </a:lnTo>
                    <a:cubicBezTo>
                      <a:pt x="9254900" y="530144"/>
                      <a:pt x="9257425" y="-1375"/>
                      <a:pt x="9593227" y="2"/>
                    </a:cubicBezTo>
                    <a:lnTo>
                      <a:pt x="12191999" y="2"/>
                    </a:lnTo>
                    <a:lnTo>
                      <a:pt x="12191999" y="345622"/>
                    </a:lnTo>
                    <a:lnTo>
                      <a:pt x="9593227" y="345622"/>
                    </a:lnTo>
                    <a:cubicBezTo>
                      <a:pt x="9257425" y="344245"/>
                      <a:pt x="9254900" y="875764"/>
                      <a:pt x="8949395" y="8619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hangingPunct="1"/>
                <a:endParaRPr lang="zh-CN" altLang="en-US" kern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 flipH="1">
                <a:off x="0" y="6161314"/>
                <a:ext cx="5660570" cy="696686"/>
              </a:xfrm>
              <a:custGeom>
                <a:avLst/>
                <a:gdLst>
                  <a:gd name="connsiteX0" fmla="*/ 9650866 w 12265252"/>
                  <a:gd name="connsiteY0" fmla="*/ 2 h 1342570"/>
                  <a:gd name="connsiteX1" fmla="*/ 12265252 w 12265252"/>
                  <a:gd name="connsiteY1" fmla="*/ 2 h 1342570"/>
                  <a:gd name="connsiteX2" fmla="*/ 12265252 w 12265252"/>
                  <a:gd name="connsiteY2" fmla="*/ 1342570 h 1342570"/>
                  <a:gd name="connsiteX3" fmla="*/ 5979885 w 12265252"/>
                  <a:gd name="connsiteY3" fmla="*/ 1342570 h 1342570"/>
                  <a:gd name="connsiteX4" fmla="*/ 5942466 w 12265252"/>
                  <a:gd name="connsiteY4" fmla="*/ 1342570 h 1342570"/>
                  <a:gd name="connsiteX5" fmla="*/ 0 w 12265252"/>
                  <a:gd name="connsiteY5" fmla="*/ 1342570 h 1342570"/>
                  <a:gd name="connsiteX6" fmla="*/ 0 w 12265252"/>
                  <a:gd name="connsiteY6" fmla="*/ 518658 h 1342570"/>
                  <a:gd name="connsiteX7" fmla="*/ 5942466 w 12265252"/>
                  <a:gd name="connsiteY7" fmla="*/ 518658 h 1342570"/>
                  <a:gd name="connsiteX8" fmla="*/ 5942466 w 12265252"/>
                  <a:gd name="connsiteY8" fmla="*/ 516375 h 1342570"/>
                  <a:gd name="connsiteX9" fmla="*/ 9003166 w 12265252"/>
                  <a:gd name="connsiteY9" fmla="*/ 516375 h 1342570"/>
                  <a:gd name="connsiteX10" fmla="*/ 9650866 w 12265252"/>
                  <a:gd name="connsiteY10" fmla="*/ 2 h 1342570"/>
                  <a:gd name="connsiteX0-1" fmla="*/ 9650866 w 12265252"/>
                  <a:gd name="connsiteY0-2" fmla="*/ 2 h 1342570"/>
                  <a:gd name="connsiteX1-3" fmla="*/ 12265252 w 12265252"/>
                  <a:gd name="connsiteY1-4" fmla="*/ 2 h 1342570"/>
                  <a:gd name="connsiteX2-5" fmla="*/ 12265252 w 12265252"/>
                  <a:gd name="connsiteY2-6" fmla="*/ 1342570 h 1342570"/>
                  <a:gd name="connsiteX3-7" fmla="*/ 5979885 w 12265252"/>
                  <a:gd name="connsiteY3-8" fmla="*/ 1342570 h 1342570"/>
                  <a:gd name="connsiteX4-9" fmla="*/ 5942466 w 12265252"/>
                  <a:gd name="connsiteY4-10" fmla="*/ 1342570 h 1342570"/>
                  <a:gd name="connsiteX5-11" fmla="*/ 0 w 12265252"/>
                  <a:gd name="connsiteY5-12" fmla="*/ 1342570 h 1342570"/>
                  <a:gd name="connsiteX6-13" fmla="*/ 0 w 12265252"/>
                  <a:gd name="connsiteY6-14" fmla="*/ 518658 h 1342570"/>
                  <a:gd name="connsiteX7-15" fmla="*/ 5942466 w 12265252"/>
                  <a:gd name="connsiteY7-16" fmla="*/ 518658 h 1342570"/>
                  <a:gd name="connsiteX8-17" fmla="*/ 9003166 w 12265252"/>
                  <a:gd name="connsiteY8-18" fmla="*/ 516375 h 1342570"/>
                  <a:gd name="connsiteX9-19" fmla="*/ 9650866 w 12265252"/>
                  <a:gd name="connsiteY9-20" fmla="*/ 2 h 13425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2265252" h="1342570">
                    <a:moveTo>
                      <a:pt x="9650866" y="2"/>
                    </a:moveTo>
                    <a:lnTo>
                      <a:pt x="12265252" y="2"/>
                    </a:lnTo>
                    <a:lnTo>
                      <a:pt x="12265252" y="1342570"/>
                    </a:lnTo>
                    <a:lnTo>
                      <a:pt x="5979885" y="1342570"/>
                    </a:lnTo>
                    <a:lnTo>
                      <a:pt x="5942466" y="1342570"/>
                    </a:lnTo>
                    <a:lnTo>
                      <a:pt x="0" y="1342570"/>
                    </a:lnTo>
                    <a:lnTo>
                      <a:pt x="0" y="518658"/>
                    </a:lnTo>
                    <a:lnTo>
                      <a:pt x="5942466" y="518658"/>
                    </a:lnTo>
                    <a:lnTo>
                      <a:pt x="9003166" y="516375"/>
                    </a:lnTo>
                    <a:cubicBezTo>
                      <a:pt x="9310506" y="530144"/>
                      <a:pt x="9313046" y="-1375"/>
                      <a:pt x="9650866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hangingPunct="1"/>
                <a:endParaRPr lang="zh-CN" altLang="en-US" kern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907314" y="5901234"/>
              <a:ext cx="6284686" cy="956766"/>
              <a:chOff x="3367314" y="5874020"/>
              <a:chExt cx="5660570" cy="956766"/>
            </a:xfrm>
          </p:grpSpPr>
          <p:sp>
            <p:nvSpPr>
              <p:cNvPr id="11" name="任意多边形: 形状 10"/>
              <p:cNvSpPr/>
              <p:nvPr/>
            </p:nvSpPr>
            <p:spPr>
              <a:xfrm flipH="1">
                <a:off x="3367314" y="5874020"/>
                <a:ext cx="5660570" cy="377721"/>
              </a:xfrm>
              <a:custGeom>
                <a:avLst/>
                <a:gdLst>
                  <a:gd name="connsiteX0" fmla="*/ 5906975 w 12191999"/>
                  <a:gd name="connsiteY0" fmla="*/ 864278 h 864278"/>
                  <a:gd name="connsiteX1" fmla="*/ 0 w 12191999"/>
                  <a:gd name="connsiteY1" fmla="*/ 864278 h 864278"/>
                  <a:gd name="connsiteX2" fmla="*/ 0 w 12191999"/>
                  <a:gd name="connsiteY2" fmla="*/ 518658 h 864278"/>
                  <a:gd name="connsiteX3" fmla="*/ 5906975 w 12191999"/>
                  <a:gd name="connsiteY3" fmla="*/ 518658 h 864278"/>
                  <a:gd name="connsiteX4" fmla="*/ 8949395 w 12191999"/>
                  <a:gd name="connsiteY4" fmla="*/ 516375 h 864278"/>
                  <a:gd name="connsiteX5" fmla="*/ 9593227 w 12191999"/>
                  <a:gd name="connsiteY5" fmla="*/ 2 h 864278"/>
                  <a:gd name="connsiteX6" fmla="*/ 12191999 w 12191999"/>
                  <a:gd name="connsiteY6" fmla="*/ 2 h 864278"/>
                  <a:gd name="connsiteX7" fmla="*/ 12191999 w 12191999"/>
                  <a:gd name="connsiteY7" fmla="*/ 345622 h 864278"/>
                  <a:gd name="connsiteX8" fmla="*/ 9593227 w 12191999"/>
                  <a:gd name="connsiteY8" fmla="*/ 345622 h 864278"/>
                  <a:gd name="connsiteX9" fmla="*/ 8949395 w 12191999"/>
                  <a:gd name="connsiteY9" fmla="*/ 861995 h 86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1999" h="864278">
                    <a:moveTo>
                      <a:pt x="5906975" y="864278"/>
                    </a:moveTo>
                    <a:lnTo>
                      <a:pt x="0" y="864278"/>
                    </a:lnTo>
                    <a:lnTo>
                      <a:pt x="0" y="518658"/>
                    </a:lnTo>
                    <a:lnTo>
                      <a:pt x="5906975" y="518658"/>
                    </a:lnTo>
                    <a:lnTo>
                      <a:pt x="8949395" y="516375"/>
                    </a:lnTo>
                    <a:cubicBezTo>
                      <a:pt x="9254900" y="530144"/>
                      <a:pt x="9257425" y="-1375"/>
                      <a:pt x="9593227" y="2"/>
                    </a:cubicBezTo>
                    <a:lnTo>
                      <a:pt x="12191999" y="2"/>
                    </a:lnTo>
                    <a:lnTo>
                      <a:pt x="12191999" y="345622"/>
                    </a:lnTo>
                    <a:lnTo>
                      <a:pt x="9593227" y="345622"/>
                    </a:lnTo>
                    <a:cubicBezTo>
                      <a:pt x="9257425" y="344245"/>
                      <a:pt x="9254900" y="875764"/>
                      <a:pt x="8949395" y="8619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hangingPunct="1"/>
                <a:endParaRPr lang="zh-CN" altLang="en-US" kern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 flipH="1">
                <a:off x="3367314" y="6134100"/>
                <a:ext cx="5660570" cy="696686"/>
              </a:xfrm>
              <a:custGeom>
                <a:avLst/>
                <a:gdLst>
                  <a:gd name="connsiteX0" fmla="*/ 9650866 w 12265252"/>
                  <a:gd name="connsiteY0" fmla="*/ 2 h 1342570"/>
                  <a:gd name="connsiteX1" fmla="*/ 12265252 w 12265252"/>
                  <a:gd name="connsiteY1" fmla="*/ 2 h 1342570"/>
                  <a:gd name="connsiteX2" fmla="*/ 12265252 w 12265252"/>
                  <a:gd name="connsiteY2" fmla="*/ 1342570 h 1342570"/>
                  <a:gd name="connsiteX3" fmla="*/ 5979885 w 12265252"/>
                  <a:gd name="connsiteY3" fmla="*/ 1342570 h 1342570"/>
                  <a:gd name="connsiteX4" fmla="*/ 5942466 w 12265252"/>
                  <a:gd name="connsiteY4" fmla="*/ 1342570 h 1342570"/>
                  <a:gd name="connsiteX5" fmla="*/ 0 w 12265252"/>
                  <a:gd name="connsiteY5" fmla="*/ 1342570 h 1342570"/>
                  <a:gd name="connsiteX6" fmla="*/ 0 w 12265252"/>
                  <a:gd name="connsiteY6" fmla="*/ 518658 h 1342570"/>
                  <a:gd name="connsiteX7" fmla="*/ 5942466 w 12265252"/>
                  <a:gd name="connsiteY7" fmla="*/ 518658 h 1342570"/>
                  <a:gd name="connsiteX8" fmla="*/ 5942466 w 12265252"/>
                  <a:gd name="connsiteY8" fmla="*/ 516375 h 1342570"/>
                  <a:gd name="connsiteX9" fmla="*/ 9003166 w 12265252"/>
                  <a:gd name="connsiteY9" fmla="*/ 516375 h 1342570"/>
                  <a:gd name="connsiteX10" fmla="*/ 9650866 w 12265252"/>
                  <a:gd name="connsiteY10" fmla="*/ 2 h 1342570"/>
                  <a:gd name="connsiteX0-1" fmla="*/ 9650866 w 12265252"/>
                  <a:gd name="connsiteY0-2" fmla="*/ 2 h 1342570"/>
                  <a:gd name="connsiteX1-3" fmla="*/ 12265252 w 12265252"/>
                  <a:gd name="connsiteY1-4" fmla="*/ 2 h 1342570"/>
                  <a:gd name="connsiteX2-5" fmla="*/ 12265252 w 12265252"/>
                  <a:gd name="connsiteY2-6" fmla="*/ 1342570 h 1342570"/>
                  <a:gd name="connsiteX3-7" fmla="*/ 5979885 w 12265252"/>
                  <a:gd name="connsiteY3-8" fmla="*/ 1342570 h 1342570"/>
                  <a:gd name="connsiteX4-9" fmla="*/ 5942466 w 12265252"/>
                  <a:gd name="connsiteY4-10" fmla="*/ 1342570 h 1342570"/>
                  <a:gd name="connsiteX5-11" fmla="*/ 0 w 12265252"/>
                  <a:gd name="connsiteY5-12" fmla="*/ 1342570 h 1342570"/>
                  <a:gd name="connsiteX6-13" fmla="*/ 0 w 12265252"/>
                  <a:gd name="connsiteY6-14" fmla="*/ 518658 h 1342570"/>
                  <a:gd name="connsiteX7-15" fmla="*/ 5942466 w 12265252"/>
                  <a:gd name="connsiteY7-16" fmla="*/ 518658 h 1342570"/>
                  <a:gd name="connsiteX8-17" fmla="*/ 9003166 w 12265252"/>
                  <a:gd name="connsiteY8-18" fmla="*/ 516375 h 1342570"/>
                  <a:gd name="connsiteX9-19" fmla="*/ 9650866 w 12265252"/>
                  <a:gd name="connsiteY9-20" fmla="*/ 2 h 13425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2265252" h="1342570">
                    <a:moveTo>
                      <a:pt x="9650866" y="2"/>
                    </a:moveTo>
                    <a:lnTo>
                      <a:pt x="12265252" y="2"/>
                    </a:lnTo>
                    <a:lnTo>
                      <a:pt x="12265252" y="1342570"/>
                    </a:lnTo>
                    <a:lnTo>
                      <a:pt x="5979885" y="1342570"/>
                    </a:lnTo>
                    <a:lnTo>
                      <a:pt x="5942466" y="1342570"/>
                    </a:lnTo>
                    <a:lnTo>
                      <a:pt x="0" y="1342570"/>
                    </a:lnTo>
                    <a:lnTo>
                      <a:pt x="0" y="518658"/>
                    </a:lnTo>
                    <a:lnTo>
                      <a:pt x="5942466" y="518658"/>
                    </a:lnTo>
                    <a:lnTo>
                      <a:pt x="9003166" y="516375"/>
                    </a:lnTo>
                    <a:cubicBezTo>
                      <a:pt x="9310506" y="530144"/>
                      <a:pt x="9313046" y="-1375"/>
                      <a:pt x="9650866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hangingPunct="1"/>
                <a:endParaRPr lang="zh-CN" altLang="en-US" kern="120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 userDrawn="1"/>
        </p:nvSpPr>
        <p:spPr>
          <a:xfrm>
            <a:off x="0" y="-1"/>
            <a:ext cx="12192000" cy="3920982"/>
          </a:xfrm>
          <a:prstGeom prst="rect">
            <a:avLst/>
          </a:prstGeom>
          <a:solidFill>
            <a:srgbClr val="003366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6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6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26545"/>
      </p:ext>
    </p:extLst>
  </p:cSld>
  <p:clrMapOvr>
    <a:masterClrMapping/>
  </p:clrMapOvr>
  <p:transition spd="slow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04897"/>
      </p:ext>
    </p:extLst>
  </p:cSld>
  <p:clrMapOvr>
    <a:masterClrMapping/>
  </p:clrMapOvr>
  <p:transition spd="slow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66456"/>
      </p:ext>
    </p:extLst>
  </p:cSld>
  <p:clrMapOvr>
    <a:masterClrMapping/>
  </p:clrMapOvr>
  <p:transition spd="slow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6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60354"/>
      </p:ext>
    </p:extLst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429"/>
      </p:ext>
    </p:extLst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63679"/>
      </p:ext>
    </p:extLst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1416"/>
      </p:ext>
    </p:extLst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12786"/>
      </p:ext>
    </p:extLst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43482"/>
      </p:ext>
    </p:extLst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4830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83826"/>
      </p:ext>
    </p:extLst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38779"/>
      </p:ext>
    </p:extLst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zh-CN" altLang="en-US" sz="3200" b="1" kern="1200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输入标题一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9933"/>
      </p:ext>
    </p:extLst>
  </p:cSld>
  <p:clrMapOvr>
    <a:masterClrMapping/>
  </p:clrMapOvr>
  <p:transition spd="slow" advTm="3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zh-CN" altLang="en-US" sz="3200" b="1" kern="1200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输入标题二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31306"/>
      </p:ext>
    </p:extLst>
  </p:cSld>
  <p:clrMapOvr>
    <a:masterClrMapping/>
  </p:clrMapOvr>
  <p:transition spd="slow" advTm="3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zh-CN" altLang="en-US" sz="3200" b="1" kern="1200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输入标题三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35163"/>
      </p:ext>
    </p:extLst>
  </p:cSld>
  <p:clrMapOvr>
    <a:masterClrMapping/>
  </p:clrMapOvr>
  <p:transition spd="slow" advTm="3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zh-CN" altLang="en-US" sz="3200" b="1" kern="1200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输入标题四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96074"/>
      </p:ext>
    </p:extLst>
  </p:cSld>
  <p:clrMapOvr>
    <a:masterClrMapping/>
  </p:clrMapOvr>
  <p:transition spd="slow" advTm="3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41433"/>
      </p:ext>
    </p:extLst>
  </p:cSld>
  <p:clrMapOvr>
    <a:masterClrMapping/>
  </p:clrMapOvr>
  <p:transition spd="slow" advTm="3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514004"/>
      </p:ext>
    </p:extLst>
  </p:cSld>
  <p:clrMapOvr>
    <a:masterClrMapping/>
  </p:clrMapOvr>
  <p:transition spd="slow" advTm="3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860589"/>
      </p:ext>
    </p:extLst>
  </p:cSld>
  <p:clrMapOvr>
    <a:masterClrMapping/>
  </p:clrMapOvr>
  <p:transition spd="slow" advTm="3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93009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7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0" y="-1"/>
            <a:ext cx="12192000" cy="3920982"/>
          </a:xfrm>
          <a:prstGeom prst="rect">
            <a:avLst/>
          </a:prstGeom>
          <a:solidFill>
            <a:srgbClr val="0033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6753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75B595A-8E08-5491-67E7-6E38BED9B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288"/>
            <a:ext cx="12198350" cy="68214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866838C-2BD6-0A63-8739-A518C522D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18288"/>
            <a:ext cx="12198350" cy="683971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D2D2832-A590-B12A-D853-B38378807E0D}"/>
              </a:ext>
            </a:extLst>
          </p:cNvPr>
          <p:cNvSpPr/>
          <p:nvPr userDrawn="1"/>
        </p:nvSpPr>
        <p:spPr>
          <a:xfrm>
            <a:off x="0" y="-25257"/>
            <a:ext cx="12198350" cy="6883257"/>
          </a:xfrm>
          <a:prstGeom prst="rect">
            <a:avLst/>
          </a:prstGeom>
          <a:solidFill>
            <a:srgbClr val="0E387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  <p:sp>
        <p:nvSpPr>
          <p:cNvPr id="4" name="矩形 33"/>
          <p:cNvSpPr/>
          <p:nvPr userDrawn="1"/>
        </p:nvSpPr>
        <p:spPr>
          <a:xfrm>
            <a:off x="0" y="5689600"/>
            <a:ext cx="12192000" cy="1168400"/>
          </a:xfrm>
          <a:prstGeom prst="rect">
            <a:avLst/>
          </a:prstGeom>
          <a:solidFill>
            <a:schemeClr val="accent5">
              <a:lumMod val="75000"/>
              <a:lumOff val="25000"/>
              <a:alpha val="3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1">
              <a:defRPr sz="2400">
                <a:solidFill>
                  <a:srgbClr val="FFFFFF"/>
                </a:solidFill>
              </a:defRPr>
            </a:pPr>
            <a:endParaRPr sz="2400" kern="12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45" y="6055147"/>
            <a:ext cx="1407466" cy="57079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7D815B0-6D10-A450-3FEA-E912C7E649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2052320" cy="53666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A9B0786-F6A5-3D36-090B-07E0372EBD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58" y="5797828"/>
            <a:ext cx="1014327" cy="10854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B5CCC57-A57B-2C08-877D-57061FDA827C}"/>
              </a:ext>
            </a:extLst>
          </p:cNvPr>
          <p:cNvSpPr txBox="1"/>
          <p:nvPr userDrawn="1"/>
        </p:nvSpPr>
        <p:spPr>
          <a:xfrm>
            <a:off x="7470739" y="6160578"/>
            <a:ext cx="214375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1400" kern="1200" dirty="0">
                <a:solidFill>
                  <a:srgbClr val="003366">
                    <a:lumMod val="40000"/>
                    <a:lumOff val="6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合作企业与技术支持：</a:t>
            </a:r>
          </a:p>
        </p:txBody>
      </p:sp>
      <p:sp>
        <p:nvSpPr>
          <p:cNvPr id="10" name="文本框 2"/>
          <p:cNvSpPr txBox="1"/>
          <p:nvPr userDrawn="1"/>
        </p:nvSpPr>
        <p:spPr>
          <a:xfrm>
            <a:off x="4488208" y="6129799"/>
            <a:ext cx="19404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  <a:r>
              <a:rPr lang="en-US" altLang="zh-CN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</a:t>
            </a:r>
          </a:p>
        </p:txBody>
      </p:sp>
    </p:spTree>
    <p:extLst>
      <p:ext uri="{BB962C8B-B14F-4D97-AF65-F5344CB8AC3E}">
        <p14:creationId xmlns:p14="http://schemas.microsoft.com/office/powerpoint/2010/main" val="187179873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接连接符 8"/>
          <p:cNvSpPr/>
          <p:nvPr/>
        </p:nvSpPr>
        <p:spPr>
          <a:xfrm flipH="1" flipV="1">
            <a:off x="714821" y="858647"/>
            <a:ext cx="10668002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pPr hangingPunct="1"/>
            <a:endParaRPr kern="1200"/>
          </a:p>
        </p:txBody>
      </p:sp>
      <p:sp>
        <p:nvSpPr>
          <p:cNvPr id="26" name="Freeform 40"/>
          <p:cNvSpPr/>
          <p:nvPr/>
        </p:nvSpPr>
        <p:spPr>
          <a:xfrm>
            <a:off x="570315" y="315557"/>
            <a:ext cx="279536" cy="55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429" extrusionOk="0">
                <a:moveTo>
                  <a:pt x="6390" y="20446"/>
                </a:moveTo>
                <a:lnTo>
                  <a:pt x="20491" y="20446"/>
                </a:lnTo>
                <a:cubicBezTo>
                  <a:pt x="20902" y="20446"/>
                  <a:pt x="21238" y="20673"/>
                  <a:pt x="21238" y="20950"/>
                </a:cubicBezTo>
                <a:cubicBezTo>
                  <a:pt x="21238" y="21227"/>
                  <a:pt x="20902" y="21429"/>
                  <a:pt x="20491" y="21429"/>
                </a:cubicBezTo>
                <a:lnTo>
                  <a:pt x="6390" y="21429"/>
                </a:lnTo>
                <a:cubicBezTo>
                  <a:pt x="5980" y="21429"/>
                  <a:pt x="5644" y="21227"/>
                  <a:pt x="5644" y="20950"/>
                </a:cubicBezTo>
                <a:cubicBezTo>
                  <a:pt x="5644" y="20673"/>
                  <a:pt x="5980" y="20446"/>
                  <a:pt x="6390" y="20446"/>
                </a:cubicBezTo>
                <a:close/>
                <a:moveTo>
                  <a:pt x="6688" y="15758"/>
                </a:moveTo>
                <a:lnTo>
                  <a:pt x="14448" y="7138"/>
                </a:lnTo>
                <a:lnTo>
                  <a:pt x="17171" y="8247"/>
                </a:lnTo>
                <a:lnTo>
                  <a:pt x="9449" y="16867"/>
                </a:lnTo>
                <a:lnTo>
                  <a:pt x="6688" y="15758"/>
                </a:lnTo>
                <a:close/>
                <a:moveTo>
                  <a:pt x="1242" y="13515"/>
                </a:moveTo>
                <a:lnTo>
                  <a:pt x="9001" y="4895"/>
                </a:lnTo>
                <a:lnTo>
                  <a:pt x="11725" y="6004"/>
                </a:lnTo>
                <a:lnTo>
                  <a:pt x="3965" y="14624"/>
                </a:lnTo>
                <a:lnTo>
                  <a:pt x="1242" y="13515"/>
                </a:lnTo>
                <a:close/>
                <a:moveTo>
                  <a:pt x="11" y="20496"/>
                </a:moveTo>
                <a:lnTo>
                  <a:pt x="757" y="16212"/>
                </a:lnTo>
                <a:lnTo>
                  <a:pt x="6091" y="18379"/>
                </a:lnTo>
                <a:lnTo>
                  <a:pt x="831" y="20824"/>
                </a:lnTo>
                <a:cubicBezTo>
                  <a:pt x="272" y="21101"/>
                  <a:pt x="-64" y="20950"/>
                  <a:pt x="11" y="20496"/>
                </a:cubicBezTo>
                <a:close/>
                <a:moveTo>
                  <a:pt x="11090" y="2501"/>
                </a:moveTo>
                <a:lnTo>
                  <a:pt x="9971" y="3761"/>
                </a:lnTo>
                <a:lnTo>
                  <a:pt x="18141" y="7113"/>
                </a:lnTo>
                <a:lnTo>
                  <a:pt x="19298" y="5853"/>
                </a:lnTo>
                <a:lnTo>
                  <a:pt x="11090" y="2501"/>
                </a:lnTo>
                <a:close/>
                <a:moveTo>
                  <a:pt x="12844" y="585"/>
                </a:moveTo>
                <a:cubicBezTo>
                  <a:pt x="13366" y="5"/>
                  <a:pt x="14485" y="-171"/>
                  <a:pt x="15306" y="182"/>
                </a:cubicBezTo>
                <a:lnTo>
                  <a:pt x="20417" y="2274"/>
                </a:lnTo>
                <a:cubicBezTo>
                  <a:pt x="21275" y="2601"/>
                  <a:pt x="21536" y="3358"/>
                  <a:pt x="21051" y="3937"/>
                </a:cubicBezTo>
                <a:lnTo>
                  <a:pt x="20342" y="4719"/>
                </a:lnTo>
                <a:lnTo>
                  <a:pt x="12135" y="1366"/>
                </a:lnTo>
                <a:lnTo>
                  <a:pt x="12844" y="58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hangingPunct="1"/>
            <a:endParaRPr kern="1200"/>
          </a:p>
        </p:txBody>
      </p:sp>
      <p:sp>
        <p:nvSpPr>
          <p:cNvPr id="6" name="文本框 2"/>
          <p:cNvSpPr txBox="1"/>
          <p:nvPr userDrawn="1"/>
        </p:nvSpPr>
        <p:spPr>
          <a:xfrm>
            <a:off x="1102994" y="6405506"/>
            <a:ext cx="19404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1600" b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  <a:r>
              <a:rPr lang="en-US" altLang="zh-CN" sz="1600" b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73" y="145612"/>
            <a:ext cx="2210586" cy="8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562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5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6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1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3" descr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6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D90354FC-C2BF-4C30-A66D-5637B01DCA27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</a:rPr>
              <a:pPr hangingPunct="1"/>
              <a:t>2025/2/16</a:t>
            </a:fld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6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6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0A0E9ED2-679D-4E3B-A794-EEB3428BD54B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</a:rPr>
              <a:pPr hangingPunct="1"/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1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6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D2D40B2B-1DDF-40BF-951F-8D0566478B5B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</a:rPr>
              <a:pPr hangingPunct="1"/>
              <a:t>2025/2/16</a:t>
            </a:fld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6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6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352F47A-1124-4A1B-804E-D5FE6435DFD9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</a:rPr>
              <a:pPr hangingPunct="1"/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9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图片 3" descr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1"/>
            <a:fld id="{86CB4B4D-7CA3-9044-876B-883B54F8677D}" type="slidenum">
              <a:rPr kern="1200"/>
              <a:pPr hangingPunct="1"/>
              <a:t>‹#›</a:t>
            </a:fld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1980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>
            <a:spLocks noChangeAspect="1"/>
          </p:cNvSpPr>
          <p:nvPr/>
        </p:nvSpPr>
        <p:spPr>
          <a:xfrm>
            <a:off x="22" y="3305596"/>
            <a:ext cx="551618" cy="1792800"/>
          </a:xfrm>
          <a:custGeom>
            <a:avLst/>
            <a:gdLst>
              <a:gd name="connsiteX0" fmla="*/ 0 w 551446"/>
              <a:gd name="connsiteY0" fmla="*/ 0 h 1792213"/>
              <a:gd name="connsiteX1" fmla="*/ 551446 w 551446"/>
              <a:gd name="connsiteY1" fmla="*/ 0 h 1792213"/>
              <a:gd name="connsiteX2" fmla="*/ 0 w 551446"/>
              <a:gd name="connsiteY2" fmla="*/ 1792213 h 17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446" h="1792213">
                <a:moveTo>
                  <a:pt x="0" y="0"/>
                </a:moveTo>
                <a:lnTo>
                  <a:pt x="551446" y="0"/>
                </a:lnTo>
                <a:lnTo>
                  <a:pt x="0" y="17922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9" y="750202"/>
            <a:ext cx="3540869" cy="2825568"/>
          </a:xfrm>
          <a:custGeom>
            <a:avLst/>
            <a:gdLst>
              <a:gd name="connsiteX0" fmla="*/ 0 w 3540869"/>
              <a:gd name="connsiteY0" fmla="*/ 0 h 2825568"/>
              <a:gd name="connsiteX1" fmla="*/ 3540869 w 3540869"/>
              <a:gd name="connsiteY1" fmla="*/ 0 h 2825568"/>
              <a:gd name="connsiteX2" fmla="*/ 2671470 w 3540869"/>
              <a:gd name="connsiteY2" fmla="*/ 2825568 h 2825568"/>
              <a:gd name="connsiteX3" fmla="*/ 0 w 3540869"/>
              <a:gd name="connsiteY3" fmla="*/ 2825568 h 282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869" h="2825568">
                <a:moveTo>
                  <a:pt x="0" y="0"/>
                </a:moveTo>
                <a:lnTo>
                  <a:pt x="3540869" y="0"/>
                </a:lnTo>
                <a:lnTo>
                  <a:pt x="2671470" y="2825568"/>
                </a:lnTo>
                <a:lnTo>
                  <a:pt x="0" y="2825568"/>
                </a:lnTo>
                <a:close/>
              </a:path>
            </a:pathLst>
          </a:custGeom>
          <a:solidFill>
            <a:schemeClr val="accent2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hangingPunct="1">
              <a:defRPr/>
            </a:pPr>
            <a:endParaRPr lang="zh-CN" altLang="en-US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C0A68FBF-5A59-A5F2-FBA4-F87C7A1F857B}"/>
              </a:ext>
            </a:extLst>
          </p:cNvPr>
          <p:cNvGrpSpPr/>
          <p:nvPr/>
        </p:nvGrpSpPr>
        <p:grpSpPr>
          <a:xfrm>
            <a:off x="522000" y="1835268"/>
            <a:ext cx="9801427" cy="3859158"/>
            <a:chOff x="522000" y="1835268"/>
            <a:chExt cx="9801427" cy="385915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57C778E6-4002-1451-43A6-7D87BC284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45" b="23345"/>
            <a:stretch/>
          </p:blipFill>
          <p:spPr>
            <a:xfrm>
              <a:off x="522000" y="1835268"/>
              <a:ext cx="9801427" cy="3851606"/>
            </a:xfrm>
            <a:prstGeom prst="parallelogram">
              <a:avLst>
                <a:gd name="adj" fmla="val 30540"/>
              </a:avLst>
            </a:prstGeom>
          </p:spPr>
        </p:pic>
        <p:sp>
          <p:nvSpPr>
            <p:cNvPr id="7" name="平行四边形 6">
              <a:extLst>
                <a:ext uri="{FF2B5EF4-FFF2-40B4-BE49-F238E27FC236}">
                  <a16:creationId xmlns="" xmlns:a16="http://schemas.microsoft.com/office/drawing/2014/main" id="{30E4EE97-E728-3CD5-F87F-BB120A8A93A8}"/>
                </a:ext>
              </a:extLst>
            </p:cNvPr>
            <p:cNvSpPr/>
            <p:nvPr/>
          </p:nvSpPr>
          <p:spPr>
            <a:xfrm>
              <a:off x="522000" y="1842426"/>
              <a:ext cx="9801427" cy="3852000"/>
            </a:xfrm>
            <a:prstGeom prst="parallelogram">
              <a:avLst>
                <a:gd name="adj" fmla="val 30589"/>
              </a:avLst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1"/>
              <a:endParaRPr lang="zh-CN" altLang="en-US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任意多边形: 形状 21"/>
          <p:cNvSpPr/>
          <p:nvPr/>
        </p:nvSpPr>
        <p:spPr>
          <a:xfrm>
            <a:off x="2820383" y="159548"/>
            <a:ext cx="1713741" cy="1058368"/>
          </a:xfrm>
          <a:custGeom>
            <a:avLst/>
            <a:gdLst>
              <a:gd name="connsiteX0" fmla="*/ 325649 w 1713741"/>
              <a:gd name="connsiteY0" fmla="*/ 0 h 1058368"/>
              <a:gd name="connsiteX1" fmla="*/ 1713741 w 1713741"/>
              <a:gd name="connsiteY1" fmla="*/ 0 h 1058368"/>
              <a:gd name="connsiteX2" fmla="*/ 1388092 w 1713741"/>
              <a:gd name="connsiteY2" fmla="*/ 1058368 h 1058368"/>
              <a:gd name="connsiteX3" fmla="*/ 0 w 1713741"/>
              <a:gd name="connsiteY3" fmla="*/ 1058368 h 10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741" h="1058368">
                <a:moveTo>
                  <a:pt x="325649" y="0"/>
                </a:moveTo>
                <a:lnTo>
                  <a:pt x="1713741" y="0"/>
                </a:lnTo>
                <a:lnTo>
                  <a:pt x="1388092" y="1058368"/>
                </a:lnTo>
                <a:lnTo>
                  <a:pt x="0" y="105836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hangingPunct="1">
              <a:defRPr/>
            </a:pPr>
            <a:endParaRPr lang="zh-CN" altLang="en-US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1669913" y="5669280"/>
            <a:ext cx="2618856" cy="1188720"/>
          </a:xfrm>
          <a:custGeom>
            <a:avLst/>
            <a:gdLst>
              <a:gd name="connsiteX0" fmla="*/ 365757 w 2618856"/>
              <a:gd name="connsiteY0" fmla="*/ 0 h 1188720"/>
              <a:gd name="connsiteX1" fmla="*/ 2618856 w 2618856"/>
              <a:gd name="connsiteY1" fmla="*/ 0 h 1188720"/>
              <a:gd name="connsiteX2" fmla="*/ 2253099 w 2618856"/>
              <a:gd name="connsiteY2" fmla="*/ 1188720 h 1188720"/>
              <a:gd name="connsiteX3" fmla="*/ 0 w 2618856"/>
              <a:gd name="connsiteY3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856" h="1188720">
                <a:moveTo>
                  <a:pt x="365757" y="0"/>
                </a:moveTo>
                <a:lnTo>
                  <a:pt x="2618856" y="0"/>
                </a:lnTo>
                <a:lnTo>
                  <a:pt x="2253099" y="11887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2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hangingPunct="1">
              <a:defRPr/>
            </a:pPr>
            <a:endParaRPr lang="zh-CN" altLang="en-US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3478245" y="6064374"/>
            <a:ext cx="1055887" cy="652092"/>
          </a:xfrm>
          <a:custGeom>
            <a:avLst/>
            <a:gdLst>
              <a:gd name="connsiteX0" fmla="*/ 200642 w 1055887"/>
              <a:gd name="connsiteY0" fmla="*/ 0 h 652092"/>
              <a:gd name="connsiteX1" fmla="*/ 1055887 w 1055887"/>
              <a:gd name="connsiteY1" fmla="*/ 0 h 652092"/>
              <a:gd name="connsiteX2" fmla="*/ 855245 w 1055887"/>
              <a:gd name="connsiteY2" fmla="*/ 652092 h 652092"/>
              <a:gd name="connsiteX3" fmla="*/ 0 w 1055887"/>
              <a:gd name="connsiteY3" fmla="*/ 652092 h 6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87" h="652092">
                <a:moveTo>
                  <a:pt x="200642" y="0"/>
                </a:moveTo>
                <a:lnTo>
                  <a:pt x="1055887" y="0"/>
                </a:lnTo>
                <a:lnTo>
                  <a:pt x="855245" y="652092"/>
                </a:lnTo>
                <a:lnTo>
                  <a:pt x="0" y="652092"/>
                </a:lnTo>
                <a:close/>
              </a:path>
            </a:pathLst>
          </a:custGeom>
          <a:solidFill>
            <a:srgbClr val="71BB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>
            <a:off x="11310458" y="-261982"/>
            <a:ext cx="1365109" cy="843060"/>
          </a:xfrm>
          <a:custGeom>
            <a:avLst/>
            <a:gdLst>
              <a:gd name="connsiteX0" fmla="*/ 259401 w 1365109"/>
              <a:gd name="connsiteY0" fmla="*/ 0 h 843060"/>
              <a:gd name="connsiteX1" fmla="*/ 1365109 w 1365109"/>
              <a:gd name="connsiteY1" fmla="*/ 0 h 843060"/>
              <a:gd name="connsiteX2" fmla="*/ 1105708 w 1365109"/>
              <a:gd name="connsiteY2" fmla="*/ 843060 h 843060"/>
              <a:gd name="connsiteX3" fmla="*/ 0 w 1365109"/>
              <a:gd name="connsiteY3" fmla="*/ 843060 h 8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09" h="843060">
                <a:moveTo>
                  <a:pt x="259401" y="0"/>
                </a:moveTo>
                <a:lnTo>
                  <a:pt x="1365109" y="0"/>
                </a:lnTo>
                <a:lnTo>
                  <a:pt x="1105708" y="843060"/>
                </a:lnTo>
                <a:lnTo>
                  <a:pt x="0" y="843060"/>
                </a:lnTo>
                <a:close/>
              </a:path>
            </a:pathLst>
          </a:custGeom>
          <a:solidFill>
            <a:srgbClr val="71BB17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hangingPunct="1">
              <a:defRPr/>
            </a:pPr>
            <a:endParaRPr lang="zh-CN" altLang="en-US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10782522" y="293279"/>
            <a:ext cx="1055887" cy="652092"/>
          </a:xfrm>
          <a:custGeom>
            <a:avLst/>
            <a:gdLst>
              <a:gd name="connsiteX0" fmla="*/ 200642 w 1055887"/>
              <a:gd name="connsiteY0" fmla="*/ 0 h 652092"/>
              <a:gd name="connsiteX1" fmla="*/ 1055887 w 1055887"/>
              <a:gd name="connsiteY1" fmla="*/ 0 h 652092"/>
              <a:gd name="connsiteX2" fmla="*/ 855245 w 1055887"/>
              <a:gd name="connsiteY2" fmla="*/ 652092 h 652092"/>
              <a:gd name="connsiteX3" fmla="*/ 0 w 1055887"/>
              <a:gd name="connsiteY3" fmla="*/ 652092 h 6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87" h="652092">
                <a:moveTo>
                  <a:pt x="200642" y="0"/>
                </a:moveTo>
                <a:lnTo>
                  <a:pt x="1055887" y="0"/>
                </a:lnTo>
                <a:lnTo>
                  <a:pt x="855245" y="652092"/>
                </a:lnTo>
                <a:lnTo>
                  <a:pt x="0" y="652092"/>
                </a:lnTo>
                <a:close/>
              </a:path>
            </a:pathLst>
          </a:custGeom>
          <a:solidFill>
            <a:srgbClr val="2C37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71246" y="801606"/>
            <a:ext cx="261802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hangingPunct="1">
              <a:defRPr/>
            </a:pPr>
            <a:r>
              <a:rPr kumimoji="1" lang="zh-CN" altLang="en-US" sz="6000" b="1" kern="1200" spc="300" dirty="0">
                <a:gradFill flip="none" rotWithShape="1">
                  <a:gsLst>
                    <a:gs pos="0">
                      <a:srgbClr val="0E5FB3">
                        <a:shade val="30000"/>
                        <a:satMod val="115000"/>
                      </a:srgbClr>
                    </a:gs>
                    <a:gs pos="50000">
                      <a:srgbClr val="0E5FB3">
                        <a:shade val="67500"/>
                        <a:satMod val="115000"/>
                      </a:srgbClr>
                    </a:gs>
                    <a:gs pos="100000">
                      <a:srgbClr val="0E5FB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项</a:t>
            </a:r>
            <a:r>
              <a:rPr kumimoji="1" lang="zh-CN" altLang="en-US" sz="6000" b="1" kern="1200" spc="300" dirty="0" smtClean="0">
                <a:gradFill flip="none" rotWithShape="1">
                  <a:gsLst>
                    <a:gs pos="0">
                      <a:srgbClr val="0E5FB3">
                        <a:shade val="30000"/>
                        <a:satMod val="115000"/>
                      </a:srgbClr>
                    </a:gs>
                    <a:gs pos="50000">
                      <a:srgbClr val="0E5FB3">
                        <a:shade val="67500"/>
                        <a:satMod val="115000"/>
                      </a:srgbClr>
                    </a:gs>
                    <a:gs pos="100000">
                      <a:srgbClr val="0E5FB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目七</a:t>
            </a:r>
            <a:endParaRPr kumimoji="1" lang="en-US" altLang="zh-CN" sz="6000" b="1" kern="1200" spc="300" dirty="0">
              <a:gradFill flip="none" rotWithShape="1">
                <a:gsLst>
                  <a:gs pos="0">
                    <a:srgbClr val="0E5FB3">
                      <a:shade val="30000"/>
                      <a:satMod val="115000"/>
                    </a:srgbClr>
                  </a:gs>
                  <a:gs pos="50000">
                    <a:srgbClr val="0E5FB3">
                      <a:shade val="67500"/>
                      <a:satMod val="115000"/>
                    </a:srgbClr>
                  </a:gs>
                  <a:gs pos="100000">
                    <a:srgbClr val="0E5FB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79596AE7-260B-CE3B-BC7C-A68ED2DCB380}"/>
              </a:ext>
            </a:extLst>
          </p:cNvPr>
          <p:cNvGrpSpPr/>
          <p:nvPr/>
        </p:nvGrpSpPr>
        <p:grpSpPr>
          <a:xfrm>
            <a:off x="3289150" y="2085826"/>
            <a:ext cx="9308173" cy="3210737"/>
            <a:chOff x="4366925" y="2085826"/>
            <a:chExt cx="8230394" cy="3210737"/>
          </a:xfrm>
        </p:grpSpPr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20DBDA80-1CA9-462F-1539-1E3605846E79}"/>
                </a:ext>
              </a:extLst>
            </p:cNvPr>
            <p:cNvGrpSpPr/>
            <p:nvPr/>
          </p:nvGrpSpPr>
          <p:grpSpPr>
            <a:xfrm>
              <a:off x="4366925" y="2085826"/>
              <a:ext cx="8230394" cy="3210737"/>
              <a:chOff x="4366925" y="2085826"/>
              <a:chExt cx="8230394" cy="3210737"/>
            </a:xfrm>
          </p:grpSpPr>
          <p:sp>
            <p:nvSpPr>
              <p:cNvPr id="25" name="平行四边形 24">
                <a:extLst>
                  <a:ext uri="{FF2B5EF4-FFF2-40B4-BE49-F238E27FC236}">
                    <a16:creationId xmlns="" xmlns:a16="http://schemas.microsoft.com/office/drawing/2014/main" id="{F99F99E5-991B-6479-C942-F701FA6B137A}"/>
                  </a:ext>
                </a:extLst>
              </p:cNvPr>
              <p:cNvSpPr/>
              <p:nvPr/>
            </p:nvSpPr>
            <p:spPr>
              <a:xfrm>
                <a:off x="4598567" y="2401469"/>
                <a:ext cx="7998752" cy="2592000"/>
              </a:xfrm>
              <a:prstGeom prst="parallelogram">
                <a:avLst>
                  <a:gd name="adj" fmla="val 32924"/>
                </a:avLst>
              </a:prstGeom>
              <a:solidFill>
                <a:srgbClr val="1C4F82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1"/>
                <a:endParaRPr lang="zh-CN" altLang="en-US" kern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4366925" y="2132512"/>
                <a:ext cx="7626087" cy="3131299"/>
              </a:xfrm>
              <a:custGeom>
                <a:avLst/>
                <a:gdLst>
                  <a:gd name="connsiteX0" fmla="*/ 963469 w 6683760"/>
                  <a:gd name="connsiteY0" fmla="*/ 0 h 3131299"/>
                  <a:gd name="connsiteX1" fmla="*/ 6683760 w 6683760"/>
                  <a:gd name="connsiteY1" fmla="*/ 0 h 3131299"/>
                  <a:gd name="connsiteX2" fmla="*/ 6683760 w 6683760"/>
                  <a:gd name="connsiteY2" fmla="*/ 3131299 h 3131299"/>
                  <a:gd name="connsiteX3" fmla="*/ 0 w 6683760"/>
                  <a:gd name="connsiteY3" fmla="*/ 3131299 h 3131299"/>
                  <a:gd name="connsiteX4" fmla="*/ 72579 w 6683760"/>
                  <a:gd name="connsiteY4" fmla="*/ 2895419 h 3131299"/>
                  <a:gd name="connsiteX5" fmla="*/ 6447879 w 6683760"/>
                  <a:gd name="connsiteY5" fmla="*/ 2895419 h 3131299"/>
                  <a:gd name="connsiteX6" fmla="*/ 6447879 w 6683760"/>
                  <a:gd name="connsiteY6" fmla="*/ 235881 h 3131299"/>
                  <a:gd name="connsiteX7" fmla="*/ 890892 w 6683760"/>
                  <a:gd name="connsiteY7" fmla="*/ 235881 h 31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3760" h="3131299">
                    <a:moveTo>
                      <a:pt x="963469" y="0"/>
                    </a:moveTo>
                    <a:lnTo>
                      <a:pt x="6683760" y="0"/>
                    </a:lnTo>
                    <a:lnTo>
                      <a:pt x="6683760" y="3131299"/>
                    </a:lnTo>
                    <a:lnTo>
                      <a:pt x="0" y="3131299"/>
                    </a:lnTo>
                    <a:lnTo>
                      <a:pt x="72579" y="2895419"/>
                    </a:lnTo>
                    <a:lnTo>
                      <a:pt x="6447879" y="2895419"/>
                    </a:lnTo>
                    <a:lnTo>
                      <a:pt x="6447879" y="235881"/>
                    </a:lnTo>
                    <a:lnTo>
                      <a:pt x="890892" y="235881"/>
                    </a:lnTo>
                    <a:close/>
                  </a:path>
                </a:pathLst>
              </a:custGeom>
              <a:solidFill>
                <a:schemeClr val="accent2"/>
              </a:solidFill>
              <a:ln w="73689" cap="flat">
                <a:solidFill>
                  <a:schemeClr val="accent1"/>
                </a:solidFill>
                <a:prstDash val="solid"/>
                <a:miter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hangingPunct="1">
                  <a:defRPr/>
                </a:pPr>
                <a:endParaRPr lang="zh-CN" altLang="en-US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E74DF837-46D1-D146-2762-F9AE4BD71F7E}"/>
                  </a:ext>
                </a:extLst>
              </p:cNvPr>
              <p:cNvSpPr/>
              <p:nvPr/>
            </p:nvSpPr>
            <p:spPr>
              <a:xfrm>
                <a:off x="12030563" y="2085826"/>
                <a:ext cx="393948" cy="32107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1"/>
                <a:endParaRPr lang="zh-CN" altLang="en-US" kern="120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9FBA450D-7FA5-49E8-DAD5-E7D3CD83C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27649" y="4997845"/>
              <a:ext cx="1142352" cy="298718"/>
            </a:xfrm>
            <a:prstGeom prst="rect">
              <a:avLst/>
            </a:prstGeom>
          </p:spPr>
        </p:pic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7411D871-5B21-7F8D-D61C-B312A661CABE}"/>
              </a:ext>
            </a:extLst>
          </p:cNvPr>
          <p:cNvGrpSpPr/>
          <p:nvPr/>
        </p:nvGrpSpPr>
        <p:grpSpPr>
          <a:xfrm>
            <a:off x="9596419" y="6174149"/>
            <a:ext cx="2372205" cy="931022"/>
            <a:chOff x="8622168" y="6183259"/>
            <a:chExt cx="2372205" cy="931022"/>
          </a:xfrm>
        </p:grpSpPr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97902BCE-85B2-EFEE-F0FF-C169253A6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629" y="6183259"/>
              <a:ext cx="869744" cy="931022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262940B4-6F5D-9F5D-CB13-F145BE9E26FB}"/>
                </a:ext>
              </a:extLst>
            </p:cNvPr>
            <p:cNvSpPr txBox="1"/>
            <p:nvPr/>
          </p:nvSpPr>
          <p:spPr>
            <a:xfrm>
              <a:off x="8622168" y="6498532"/>
              <a:ext cx="214375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zh-CN" altLang="en-US" sz="1200" kern="1200" dirty="0">
                  <a:solidFill>
                    <a:srgbClr val="0E5FB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合作企业与技术支持：</a:t>
              </a:r>
            </a:p>
          </p:txBody>
        </p:sp>
      </p:grpSp>
      <p:sp>
        <p:nvSpPr>
          <p:cNvPr id="15" name="文本框 25"/>
          <p:cNvSpPr txBox="1"/>
          <p:nvPr/>
        </p:nvSpPr>
        <p:spPr>
          <a:xfrm>
            <a:off x="3649004" y="2644734"/>
            <a:ext cx="84327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zh-CN" altLang="en-US" sz="6600" b="1" i="1" spc="3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仓储管理系统</a:t>
            </a:r>
            <a:endParaRPr kumimoji="1" lang="en-US" altLang="zh-CN" sz="6600" b="1" i="1" spc="3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algn="ctr">
              <a:defRPr/>
            </a:pPr>
            <a:r>
              <a:rPr kumimoji="1" lang="en-US" altLang="zh-CN" sz="6600" b="1" i="1" spc="3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(WMS)</a:t>
            </a:r>
            <a:r>
              <a:rPr kumimoji="1" lang="zh-CN" altLang="en-US" sz="6600" b="1" i="1" spc="3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操作</a:t>
            </a:r>
            <a:endParaRPr kumimoji="1" lang="en-US" altLang="zh-CN" sz="6600" b="1" i="1" spc="3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2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6" grpId="0" bldLvl="0" animBg="1"/>
      <p:bldP spid="22" grpId="0" bldLvl="0" animBg="1"/>
      <p:bldP spid="24" grpId="0" bldLvl="0" animBg="1"/>
      <p:bldP spid="26" grpId="0" bldLvl="0" animBg="1"/>
      <p:bldP spid="39" grpId="0" bldLvl="0" animBg="1"/>
      <p:bldP spid="41" grpId="0" bldLvl="0" animBg="1"/>
      <p:bldP spid="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入库单制单</a:t>
            </a:r>
          </a:p>
        </p:txBody>
      </p:sp>
      <p:pic>
        <p:nvPicPr>
          <p:cNvPr id="718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62" y="1004570"/>
            <a:ext cx="10448141" cy="51287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64273" y="6133279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2.2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9419649" y="394368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2.3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36505"/>
              </p:ext>
            </p:extLst>
          </p:nvPr>
        </p:nvGraphicFramePr>
        <p:xfrm>
          <a:off x="641184" y="991392"/>
          <a:ext cx="10728000" cy="168570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3323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、填写说明：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 单头信息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基础信息：可以输入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ASN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单号、货主编号、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ASN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类型、结算方及其他字段。（图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单头信息</a:t>
                      </a:r>
                      <a:r>
                        <a:rPr lang="en-US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运输信息：可以输入承运商以及车牌等字段。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（图</a:t>
                      </a:r>
                      <a:r>
                        <a:rPr lang="en-US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2.4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43" y="2746986"/>
            <a:ext cx="7948014" cy="2018959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93" y="4819656"/>
            <a:ext cx="7948014" cy="200678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19648" y="5639650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8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9419649" y="394368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2.5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08719"/>
              </p:ext>
            </p:extLst>
          </p:nvPr>
        </p:nvGraphicFramePr>
        <p:xfrm>
          <a:off x="641184" y="991392"/>
          <a:ext cx="10728000" cy="1533323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3323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③单头信息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其他信息：可以输入下单方、供应商等字段。（图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④单头信息</a:t>
                      </a:r>
                      <a:r>
                        <a:rPr lang="en-US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自定义信息：可以输入自定义字段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（图</a:t>
                      </a:r>
                      <a:r>
                        <a:rPr lang="en-US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2.6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419648" y="5671491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2.6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464157" y="2692872"/>
            <a:ext cx="7939579" cy="1960048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926" y="4701650"/>
            <a:ext cx="7939579" cy="19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5673457" y="5162718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2.7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82959"/>
              </p:ext>
            </p:extLst>
          </p:nvPr>
        </p:nvGraphicFramePr>
        <p:xfrm>
          <a:off x="641184" y="991392"/>
          <a:ext cx="10728000" cy="1533323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3323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⑤明细信息：可以输入货物编号、预期数量、批次信息等。点击界面左侧中部“新增”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/“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删除”按钮可以添加或删减明细信息。（图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2.8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2.9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3" y="2894060"/>
            <a:ext cx="10302348" cy="22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作业流程介绍</a:t>
            </a:r>
          </a:p>
        </p:txBody>
      </p:sp>
      <p:pic>
        <p:nvPicPr>
          <p:cNvPr id="717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86" y="1049261"/>
            <a:ext cx="9300845" cy="2512695"/>
          </a:xfrm>
          <a:prstGeom prst="rect">
            <a:avLst/>
          </a:prstGeom>
        </p:spPr>
      </p:pic>
      <p:pic>
        <p:nvPicPr>
          <p:cNvPr id="717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51" y="3706821"/>
            <a:ext cx="9299575" cy="24828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86526" y="2167108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2.8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86525" y="4809746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2.9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箭头连接符 53"/>
          <p:cNvCxnSpPr/>
          <p:nvPr/>
        </p:nvCxnSpPr>
        <p:spPr>
          <a:xfrm flipH="1" flipV="1">
            <a:off x="1531620" y="4539368"/>
            <a:ext cx="9333878" cy="14035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直接箭头连接符 2"/>
          <p:cNvCxnSpPr/>
          <p:nvPr/>
        </p:nvCxnSpPr>
        <p:spPr>
          <a:xfrm>
            <a:off x="1531619" y="2589210"/>
            <a:ext cx="9375985" cy="0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直接连接符 35"/>
          <p:cNvCxnSpPr/>
          <p:nvPr/>
        </p:nvCxnSpPr>
        <p:spPr>
          <a:xfrm>
            <a:off x="10865498" y="2589210"/>
            <a:ext cx="0" cy="1964193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" name="组合 16"/>
          <p:cNvGrpSpPr/>
          <p:nvPr/>
        </p:nvGrpSpPr>
        <p:grpSpPr>
          <a:xfrm>
            <a:off x="2720253" y="2161091"/>
            <a:ext cx="823650" cy="823650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3366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27790" y="2161091"/>
            <a:ext cx="823650" cy="823650"/>
            <a:chOff x="1677608" y="2996952"/>
            <a:chExt cx="1395643" cy="1395643"/>
          </a:xfrm>
        </p:grpSpPr>
        <p:sp>
          <p:nvSpPr>
            <p:cNvPr id="2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3366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32279" y="2161091"/>
            <a:ext cx="823650" cy="823650"/>
            <a:chOff x="1677608" y="2996952"/>
            <a:chExt cx="1395643" cy="1395643"/>
          </a:xfrm>
        </p:grpSpPr>
        <p:sp>
          <p:nvSpPr>
            <p:cNvPr id="2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3366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806578" y="3031567"/>
            <a:ext cx="2714719" cy="38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导入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ASN】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的按钮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2720253" y="4085946"/>
            <a:ext cx="823650" cy="823650"/>
            <a:chOff x="1677608" y="2849394"/>
            <a:chExt cx="1395643" cy="1395643"/>
          </a:xfrm>
        </p:grpSpPr>
        <p:sp>
          <p:nvSpPr>
            <p:cNvPr id="46" name="Oval 60"/>
            <p:cNvSpPr>
              <a:spLocks noChangeAspect="1"/>
            </p:cNvSpPr>
            <p:nvPr/>
          </p:nvSpPr>
          <p:spPr>
            <a:xfrm>
              <a:off x="1677608" y="2849394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7" name="Oval 29"/>
            <p:cNvSpPr>
              <a:spLocks noChangeAspect="1"/>
            </p:cNvSpPr>
            <p:nvPr/>
          </p:nvSpPr>
          <p:spPr>
            <a:xfrm>
              <a:off x="1850114" y="3021900"/>
              <a:ext cx="1050630" cy="1050630"/>
            </a:xfrm>
            <a:prstGeom prst="ellipse">
              <a:avLst/>
            </a:prstGeom>
            <a:solidFill>
              <a:srgbClr val="003366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27790" y="4085946"/>
            <a:ext cx="823650" cy="823650"/>
            <a:chOff x="1677608" y="2849394"/>
            <a:chExt cx="1395643" cy="1395643"/>
          </a:xfrm>
        </p:grpSpPr>
        <p:sp>
          <p:nvSpPr>
            <p:cNvPr id="49" name="Oval 60"/>
            <p:cNvSpPr>
              <a:spLocks noChangeAspect="1"/>
            </p:cNvSpPr>
            <p:nvPr/>
          </p:nvSpPr>
          <p:spPr>
            <a:xfrm>
              <a:off x="1677608" y="2849394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0" name="Oval 29"/>
            <p:cNvSpPr>
              <a:spLocks noChangeAspect="1"/>
            </p:cNvSpPr>
            <p:nvPr/>
          </p:nvSpPr>
          <p:spPr>
            <a:xfrm>
              <a:off x="1850114" y="3021900"/>
              <a:ext cx="1050630" cy="1050630"/>
            </a:xfrm>
            <a:prstGeom prst="ellipse">
              <a:avLst/>
            </a:prstGeom>
            <a:solidFill>
              <a:srgbClr val="003366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532279" y="4085946"/>
            <a:ext cx="823650" cy="823650"/>
            <a:chOff x="1677608" y="2849394"/>
            <a:chExt cx="1395643" cy="1395643"/>
          </a:xfrm>
        </p:grpSpPr>
        <p:sp>
          <p:nvSpPr>
            <p:cNvPr id="52" name="Oval 60"/>
            <p:cNvSpPr>
              <a:spLocks noChangeAspect="1"/>
            </p:cNvSpPr>
            <p:nvPr/>
          </p:nvSpPr>
          <p:spPr>
            <a:xfrm>
              <a:off x="1677608" y="2849394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3" name="Oval 29"/>
            <p:cNvSpPr>
              <a:spLocks noChangeAspect="1"/>
            </p:cNvSpPr>
            <p:nvPr/>
          </p:nvSpPr>
          <p:spPr>
            <a:xfrm>
              <a:off x="1850114" y="3021900"/>
              <a:ext cx="1050630" cy="1050630"/>
            </a:xfrm>
            <a:prstGeom prst="ellipse">
              <a:avLst/>
            </a:prstGeom>
            <a:solidFill>
              <a:srgbClr val="003366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4999933" y="3093197"/>
            <a:ext cx="2079363" cy="4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选中一个模板</a:t>
            </a:r>
            <a:endParaRPr lang="zh-CN" altLang="en-US" sz="1400" dirty="0"/>
          </a:p>
        </p:txBody>
      </p:sp>
      <p:sp>
        <p:nvSpPr>
          <p:cNvPr id="57" name="矩形 56"/>
          <p:cNvSpPr/>
          <p:nvPr/>
        </p:nvSpPr>
        <p:spPr>
          <a:xfrm>
            <a:off x="7769393" y="3067177"/>
            <a:ext cx="2406007" cy="77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下载导入表格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下载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1400" dirty="0"/>
          </a:p>
        </p:txBody>
      </p:sp>
      <p:sp>
        <p:nvSpPr>
          <p:cNvPr id="58" name="矩形 57"/>
          <p:cNvSpPr/>
          <p:nvPr/>
        </p:nvSpPr>
        <p:spPr>
          <a:xfrm>
            <a:off x="7746958" y="5007129"/>
            <a:ext cx="2604641" cy="38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1400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en-US" sz="1400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</a:rPr>
              <a:t>模板中，填好数据</a:t>
            </a:r>
            <a:endParaRPr lang="zh-CN" altLang="en-US" sz="1400" dirty="0">
              <a:solidFill>
                <a:srgbClr val="212121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198559" y="5054050"/>
            <a:ext cx="1885516" cy="704232"/>
            <a:chOff x="4894949" y="5471564"/>
            <a:chExt cx="1949798" cy="728240"/>
          </a:xfrm>
        </p:grpSpPr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497" y="5574176"/>
              <a:ext cx="242018" cy="22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矩形 43"/>
            <p:cNvSpPr/>
            <p:nvPr/>
          </p:nvSpPr>
          <p:spPr>
            <a:xfrm>
              <a:off x="4894949" y="5471564"/>
              <a:ext cx="1949798" cy="72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        按钮，选择需要导入的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excel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文件</a:t>
              </a:r>
              <a:endParaRPr lang="zh-CN" altLang="en-US" sz="1400" dirty="0"/>
            </a:p>
          </p:txBody>
        </p:sp>
      </p:grpSp>
      <p:sp>
        <p:nvSpPr>
          <p:cNvPr id="60" name="矩形 59"/>
          <p:cNvSpPr/>
          <p:nvPr/>
        </p:nvSpPr>
        <p:spPr>
          <a:xfrm>
            <a:off x="1806578" y="5015328"/>
            <a:ext cx="290239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导入数据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按钮，出现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导入成功！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的提示，则表示完成了数据的导入</a:t>
            </a:r>
          </a:p>
        </p:txBody>
      </p:sp>
      <p:sp>
        <p:nvSpPr>
          <p:cNvPr id="40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作业流程介绍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208191" y="1224241"/>
            <a:ext cx="1717563" cy="458884"/>
            <a:chOff x="3477359" y="8032286"/>
            <a:chExt cx="2534423" cy="584775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9" name="流程图: 可选过程 38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1" name="TextBox 33"/>
            <p:cNvSpPr txBox="1"/>
            <p:nvPr/>
          </p:nvSpPr>
          <p:spPr>
            <a:xfrm>
              <a:off x="3828227" y="8068343"/>
              <a:ext cx="1821815" cy="470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b="1" dirty="0" smtClean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Excel</a:t>
              </a:r>
              <a:r>
                <a:rPr lang="zh-CN" altLang="en-US" b="1" dirty="0" smtClean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导入</a:t>
              </a:r>
              <a:endParaRPr lang="zh-CN" altLang="en-US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6" grpId="0"/>
      <p:bldP spid="57" grpId="0"/>
      <p:bldP spid="58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5849998" y="5952067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2.10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22487"/>
              </p:ext>
            </p:extLst>
          </p:nvPr>
        </p:nvGraphicFramePr>
        <p:xfrm>
          <a:off x="641184" y="1007576"/>
          <a:ext cx="10728000" cy="21441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4186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入库单批量导入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预计到货通知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界面，点击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导入</a:t>
                      </a:r>
                      <a:r>
                        <a:rPr lang="en-US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ASN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按钮。（图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2.10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、选中导入模板， 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下载导入表格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下载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excel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模板。（图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excel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模板中，填好数据，每一行表示一个入库单明细行。（图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2.12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EXCEL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导入时要仔细检查内容和导入表头对应无误。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图片 3"/>
          <p:cNvPicPr>
            <a:picLocks noChangeAspect="1"/>
          </p:cNvPicPr>
          <p:nvPr/>
        </p:nvPicPr>
        <p:blipFill>
          <a:blip r:embed="rId2"/>
          <a:srcRect r="4268"/>
          <a:stretch>
            <a:fillRect/>
          </a:stretch>
        </p:blipFill>
        <p:spPr>
          <a:xfrm>
            <a:off x="873114" y="3511762"/>
            <a:ext cx="10264140" cy="24403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9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作业流程介绍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15119" y="321906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2.11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15120" y="4733839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2.12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70" y="1130302"/>
            <a:ext cx="8523894" cy="2073612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86" y="3870892"/>
            <a:ext cx="10865389" cy="8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8933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graphicFrame>
        <p:nvGraphicFramePr>
          <p:cNvPr id="6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522014"/>
              </p:ext>
            </p:extLst>
          </p:nvPr>
        </p:nvGraphicFramePr>
        <p:xfrm>
          <a:off x="641184" y="1007576"/>
          <a:ext cx="10728000" cy="21441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4186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数据导入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界面，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点击</a:t>
                      </a:r>
                      <a:r>
                        <a:rPr lang="en-US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“…”按钮，选择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填写好的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excel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导入模板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2.13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导入数据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或者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差量导入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按钮，出现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导入成功！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的提示，表示数据批量新增成功。（图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2.13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2.14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EXCEL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导入时要仔细检查内容和导入表头对应无误。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2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作业流程介绍</a:t>
            </a:r>
          </a:p>
        </p:txBody>
      </p:sp>
      <p:pic>
        <p:nvPicPr>
          <p:cNvPr id="718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1058545"/>
            <a:ext cx="7593948" cy="4970754"/>
          </a:xfrm>
          <a:prstGeom prst="rect">
            <a:avLst/>
          </a:prstGeom>
        </p:spPr>
      </p:pic>
      <p:pic>
        <p:nvPicPr>
          <p:cNvPr id="719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977" y="4477887"/>
            <a:ext cx="2039524" cy="15514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43220" y="6106952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2.13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52012" y="6106951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2.14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9947"/>
          <a:stretch/>
        </p:blipFill>
        <p:spPr>
          <a:xfrm>
            <a:off x="-1" y="0"/>
            <a:ext cx="762346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2B34504-4679-0786-5754-684C1D2BE811}"/>
              </a:ext>
            </a:extLst>
          </p:cNvPr>
          <p:cNvSpPr/>
          <p:nvPr/>
        </p:nvSpPr>
        <p:spPr>
          <a:xfrm>
            <a:off x="8" y="-19230"/>
            <a:ext cx="12157631" cy="6877231"/>
          </a:xfrm>
          <a:prstGeom prst="rect">
            <a:avLst/>
          </a:prstGeom>
          <a:solidFill>
            <a:srgbClr val="0E387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defRPr/>
            </a:pPr>
            <a:endParaRPr lang="zh-CN" altLang="en-US" kern="120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0" name="任意多边形"/>
          <p:cNvSpPr/>
          <p:nvPr/>
        </p:nvSpPr>
        <p:spPr>
          <a:xfrm rot="16200000">
            <a:off x="3177486" y="1728237"/>
            <a:ext cx="6858000" cy="3401526"/>
          </a:xfrm>
          <a:custGeom>
            <a:avLst/>
            <a:gdLst>
              <a:gd name="connsiteX0" fmla="*/ 4238271 w 12204400"/>
              <a:gd name="connsiteY0" fmla="*/ 0 h 3000194"/>
              <a:gd name="connsiteX1" fmla="*/ 12181892 w 12204400"/>
              <a:gd name="connsiteY1" fmla="*/ 2366387 h 3000194"/>
              <a:gd name="connsiteX2" fmla="*/ 12204400 w 12204400"/>
              <a:gd name="connsiteY2" fmla="*/ 2382933 h 3000194"/>
              <a:gd name="connsiteX3" fmla="*/ 12204400 w 12204400"/>
              <a:gd name="connsiteY3" fmla="*/ 3000194 h 3000194"/>
              <a:gd name="connsiteX4" fmla="*/ 0 w 12204400"/>
              <a:gd name="connsiteY4" fmla="*/ 3000194 h 3000194"/>
              <a:gd name="connsiteX5" fmla="*/ 0 w 12204400"/>
              <a:gd name="connsiteY5" fmla="*/ 606289 h 3000194"/>
              <a:gd name="connsiteX6" fmla="*/ 176143 w 12204400"/>
              <a:gd name="connsiteY6" fmla="*/ 552740 h 3000194"/>
              <a:gd name="connsiteX7" fmla="*/ 4238271 w 12204400"/>
              <a:gd name="connsiteY7" fmla="*/ 0 h 30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400" h="3000194">
                <a:moveTo>
                  <a:pt x="4238271" y="0"/>
                </a:moveTo>
                <a:cubicBezTo>
                  <a:pt x="7296780" y="0"/>
                  <a:pt x="10083837" y="896110"/>
                  <a:pt x="12181892" y="2366387"/>
                </a:cubicBezTo>
                <a:lnTo>
                  <a:pt x="12204400" y="2382933"/>
                </a:lnTo>
                <a:lnTo>
                  <a:pt x="12204400" y="3000194"/>
                </a:lnTo>
                <a:lnTo>
                  <a:pt x="0" y="3000194"/>
                </a:lnTo>
                <a:lnTo>
                  <a:pt x="0" y="606289"/>
                </a:lnTo>
                <a:lnTo>
                  <a:pt x="176143" y="552740"/>
                </a:lnTo>
                <a:cubicBezTo>
                  <a:pt x="1442779" y="195153"/>
                  <a:pt x="2810967" y="0"/>
                  <a:pt x="4238271" y="0"/>
                </a:cubicBezTo>
                <a:close/>
              </a:path>
            </a:pathLst>
          </a:custGeom>
          <a:solidFill>
            <a:srgbClr val="71BB1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defRPr/>
            </a:pPr>
            <a:endParaRPr lang="zh-CN" altLang="en-US" sz="1600" kern="1200">
              <a:solidFill>
                <a:srgbClr val="FFFFFF"/>
              </a:solidFill>
            </a:endParaRPr>
          </a:p>
        </p:txBody>
      </p:sp>
      <p:sp>
        <p:nvSpPr>
          <p:cNvPr id="24" name="任意多边形"/>
          <p:cNvSpPr/>
          <p:nvPr/>
        </p:nvSpPr>
        <p:spPr>
          <a:xfrm rot="16200000">
            <a:off x="3465464" y="1728237"/>
            <a:ext cx="6858000" cy="3401526"/>
          </a:xfrm>
          <a:custGeom>
            <a:avLst/>
            <a:gdLst>
              <a:gd name="connsiteX0" fmla="*/ 4238271 w 12204400"/>
              <a:gd name="connsiteY0" fmla="*/ 0 h 3000194"/>
              <a:gd name="connsiteX1" fmla="*/ 12181892 w 12204400"/>
              <a:gd name="connsiteY1" fmla="*/ 2366387 h 3000194"/>
              <a:gd name="connsiteX2" fmla="*/ 12204400 w 12204400"/>
              <a:gd name="connsiteY2" fmla="*/ 2382933 h 3000194"/>
              <a:gd name="connsiteX3" fmla="*/ 12204400 w 12204400"/>
              <a:gd name="connsiteY3" fmla="*/ 3000194 h 3000194"/>
              <a:gd name="connsiteX4" fmla="*/ 0 w 12204400"/>
              <a:gd name="connsiteY4" fmla="*/ 3000194 h 3000194"/>
              <a:gd name="connsiteX5" fmla="*/ 0 w 12204400"/>
              <a:gd name="connsiteY5" fmla="*/ 606289 h 3000194"/>
              <a:gd name="connsiteX6" fmla="*/ 176143 w 12204400"/>
              <a:gd name="connsiteY6" fmla="*/ 552740 h 3000194"/>
              <a:gd name="connsiteX7" fmla="*/ 4238271 w 12204400"/>
              <a:gd name="connsiteY7" fmla="*/ 0 h 30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400" h="3000194">
                <a:moveTo>
                  <a:pt x="4238271" y="0"/>
                </a:moveTo>
                <a:cubicBezTo>
                  <a:pt x="7296780" y="0"/>
                  <a:pt x="10083837" y="896110"/>
                  <a:pt x="12181892" y="2366387"/>
                </a:cubicBezTo>
                <a:lnTo>
                  <a:pt x="12204400" y="2382933"/>
                </a:lnTo>
                <a:lnTo>
                  <a:pt x="12204400" y="3000194"/>
                </a:lnTo>
                <a:lnTo>
                  <a:pt x="0" y="3000194"/>
                </a:lnTo>
                <a:lnTo>
                  <a:pt x="0" y="606289"/>
                </a:lnTo>
                <a:lnTo>
                  <a:pt x="176143" y="552740"/>
                </a:lnTo>
                <a:cubicBezTo>
                  <a:pt x="1442779" y="195153"/>
                  <a:pt x="2810967" y="0"/>
                  <a:pt x="4238271" y="0"/>
                </a:cubicBezTo>
                <a:close/>
              </a:path>
            </a:pathLst>
          </a:custGeom>
          <a:solidFill>
            <a:srgbClr val="1C4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defRPr/>
            </a:pPr>
            <a:endParaRPr lang="zh-CN" altLang="en-US" sz="1600" kern="1200">
              <a:solidFill>
                <a:srgbClr val="FFFFFF"/>
              </a:solidFill>
            </a:endParaRPr>
          </a:p>
        </p:txBody>
      </p:sp>
      <p:sp>
        <p:nvSpPr>
          <p:cNvPr id="25" name="任意多边形"/>
          <p:cNvSpPr/>
          <p:nvPr/>
        </p:nvSpPr>
        <p:spPr>
          <a:xfrm rot="16200000">
            <a:off x="5561434" y="227430"/>
            <a:ext cx="6858001" cy="6403147"/>
          </a:xfrm>
          <a:custGeom>
            <a:avLst/>
            <a:gdLst>
              <a:gd name="connsiteX0" fmla="*/ 6858001 w 6858001"/>
              <a:gd name="connsiteY0" fmla="*/ 2228989 h 6403147"/>
              <a:gd name="connsiteX1" fmla="*/ 6858001 w 6858001"/>
              <a:gd name="connsiteY1" fmla="*/ 2774314 h 6403147"/>
              <a:gd name="connsiteX2" fmla="*/ 6858001 w 6858001"/>
              <a:gd name="connsiteY2" fmla="*/ 2806373 h 6403147"/>
              <a:gd name="connsiteX3" fmla="*/ 6858001 w 6858001"/>
              <a:gd name="connsiteY3" fmla="*/ 6403147 h 6403147"/>
              <a:gd name="connsiteX4" fmla="*/ 0 w 6858001"/>
              <a:gd name="connsiteY4" fmla="*/ 6403146 h 6403147"/>
              <a:gd name="connsiteX5" fmla="*/ 0 w 6858001"/>
              <a:gd name="connsiteY5" fmla="*/ 2774314 h 6403147"/>
              <a:gd name="connsiteX6" fmla="*/ 2 w 6858001"/>
              <a:gd name="connsiteY6" fmla="*/ 2774314 h 6403147"/>
              <a:gd name="connsiteX7" fmla="*/ 2 w 6858001"/>
              <a:gd name="connsiteY7" fmla="*/ 567121 h 6403147"/>
              <a:gd name="connsiteX8" fmla="*/ 98982 w 6858001"/>
              <a:gd name="connsiteY8" fmla="*/ 517031 h 6403147"/>
              <a:gd name="connsiteX9" fmla="*/ 2381607 w 6858001"/>
              <a:gd name="connsiteY9" fmla="*/ 0 h 6403147"/>
              <a:gd name="connsiteX10" fmla="*/ 6845353 w 6858001"/>
              <a:gd name="connsiteY10" fmla="*/ 2213512 h 640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1" h="6403147">
                <a:moveTo>
                  <a:pt x="6858001" y="2228989"/>
                </a:moveTo>
                <a:lnTo>
                  <a:pt x="6858001" y="2774314"/>
                </a:lnTo>
                <a:lnTo>
                  <a:pt x="6858001" y="2806373"/>
                </a:lnTo>
                <a:lnTo>
                  <a:pt x="6858001" y="6403147"/>
                </a:lnTo>
                <a:lnTo>
                  <a:pt x="0" y="6403146"/>
                </a:lnTo>
                <a:lnTo>
                  <a:pt x="0" y="2774314"/>
                </a:lnTo>
                <a:lnTo>
                  <a:pt x="2" y="2774314"/>
                </a:lnTo>
                <a:lnTo>
                  <a:pt x="2" y="567121"/>
                </a:lnTo>
                <a:lnTo>
                  <a:pt x="98982" y="517031"/>
                </a:lnTo>
                <a:cubicBezTo>
                  <a:pt x="810741" y="182545"/>
                  <a:pt x="1579564" y="0"/>
                  <a:pt x="2381607" y="0"/>
                </a:cubicBezTo>
                <a:cubicBezTo>
                  <a:pt x="4100270" y="0"/>
                  <a:pt x="5666396" y="838219"/>
                  <a:pt x="6845353" y="22135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hangingPunct="1">
              <a:defRPr/>
            </a:pPr>
            <a:endParaRPr lang="zh-CN" altLang="en-US" sz="1600" kern="1200" dirty="0">
              <a:solidFill>
                <a:srgbClr val="FFFFFF"/>
              </a:solidFill>
            </a:endParaRPr>
          </a:p>
        </p:txBody>
      </p:sp>
      <p:sp>
        <p:nvSpPr>
          <p:cNvPr id="26" name="椭圆"/>
          <p:cNvSpPr/>
          <p:nvPr/>
        </p:nvSpPr>
        <p:spPr>
          <a:xfrm>
            <a:off x="5055685" y="1210139"/>
            <a:ext cx="1814536" cy="1814536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defRPr/>
            </a:pPr>
            <a:endParaRPr lang="zh-CN" altLang="en-US" sz="1600" kern="1200">
              <a:solidFill>
                <a:srgbClr val="FFFFFF"/>
              </a:solidFill>
            </a:endParaRPr>
          </a:p>
        </p:txBody>
      </p:sp>
      <p:sp>
        <p:nvSpPr>
          <p:cNvPr id="27" name="文本"/>
          <p:cNvSpPr/>
          <p:nvPr/>
        </p:nvSpPr>
        <p:spPr>
          <a:xfrm>
            <a:off x="7990285" y="1955633"/>
            <a:ext cx="22333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zh-CN" altLang="en-US" sz="2400" b="1" kern="1200" spc="250" dirty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基础信息维护</a:t>
            </a:r>
          </a:p>
        </p:txBody>
      </p:sp>
      <p:sp>
        <p:nvSpPr>
          <p:cNvPr id="29" name="文本"/>
          <p:cNvSpPr/>
          <p:nvPr/>
        </p:nvSpPr>
        <p:spPr>
          <a:xfrm>
            <a:off x="8010820" y="3921368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zh-CN" altLang="en-US" sz="2400" b="1" kern="1200" spc="250" dirty="0" smtClean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出库单制单</a:t>
            </a:r>
            <a:endParaRPr lang="zh-CN" altLang="en-US" sz="2400" b="1" kern="1200" spc="250" dirty="0">
              <a:solidFill>
                <a:srgbClr val="1366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"/>
          <p:cNvSpPr>
            <a:spLocks noChangeAspect="1"/>
          </p:cNvSpPr>
          <p:nvPr/>
        </p:nvSpPr>
        <p:spPr>
          <a:xfrm>
            <a:off x="7290542" y="3922422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 hangingPunct="1">
              <a:defRPr/>
            </a:pPr>
            <a:r>
              <a:rPr lang="en-US" altLang="zh-CN" sz="2400" i="1" kern="12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i="1" kern="1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文本框"/>
          <p:cNvSpPr>
            <a:spLocks noChangeAspect="1"/>
          </p:cNvSpPr>
          <p:nvPr/>
        </p:nvSpPr>
        <p:spPr>
          <a:xfrm>
            <a:off x="7272648" y="2898430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 hangingPunct="1">
              <a:defRPr/>
            </a:pPr>
            <a:r>
              <a:rPr lang="en-US" altLang="zh-CN" sz="2400" i="1" kern="12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i="1" kern="1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文本框"/>
          <p:cNvSpPr>
            <a:spLocks noChangeAspect="1"/>
          </p:cNvSpPr>
          <p:nvPr/>
        </p:nvSpPr>
        <p:spPr>
          <a:xfrm>
            <a:off x="7257036" y="1875010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 hangingPunct="1">
              <a:defRPr/>
            </a:pPr>
            <a:r>
              <a:rPr lang="en-US" altLang="zh-CN" sz="2400" i="1" kern="12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400" i="1" kern="1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文本"/>
          <p:cNvSpPr/>
          <p:nvPr/>
        </p:nvSpPr>
        <p:spPr>
          <a:xfrm>
            <a:off x="5382729" y="2256320"/>
            <a:ext cx="1160465" cy="387798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 hangingPunct="1">
              <a:lnSpc>
                <a:spcPct val="120000"/>
              </a:lnSpc>
              <a:defRPr/>
            </a:pPr>
            <a:r>
              <a:rPr lang="en-US" altLang="zh-CN" sz="1600" spc="100" dirty="0">
                <a:solidFill>
                  <a:srgbClr val="DDDDDD"/>
                </a:solidFill>
                <a:ea typeface="+mj-ea"/>
              </a:rPr>
              <a:t>Contents</a:t>
            </a:r>
            <a:endParaRPr lang="en-US" altLang="ko-KR" sz="1600" spc="100" dirty="0">
              <a:solidFill>
                <a:srgbClr val="DDDDDD"/>
              </a:solidFill>
              <a:ea typeface="+mj-ea"/>
            </a:endParaRPr>
          </a:p>
        </p:txBody>
      </p:sp>
      <p:sp>
        <p:nvSpPr>
          <p:cNvPr id="39" name="标题"/>
          <p:cNvSpPr txBox="1">
            <a:spLocks noChangeArrowheads="1"/>
          </p:cNvSpPr>
          <p:nvPr/>
        </p:nvSpPr>
        <p:spPr bwMode="auto">
          <a:xfrm>
            <a:off x="5280921" y="1522530"/>
            <a:ext cx="1364064" cy="830997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4000" b="1" kern="1200" spc="600" dirty="0">
                <a:solidFill>
                  <a:srgbClr val="FFFFFF"/>
                </a:solidFill>
                <a:latin typeface="思源黑体 CN"/>
                <a:ea typeface="+mj-ea"/>
              </a:rPr>
              <a:t>目录</a:t>
            </a:r>
            <a:endParaRPr lang="en-US" altLang="zh-CN" sz="4000" b="1" kern="1200" spc="600" dirty="0">
              <a:solidFill>
                <a:srgbClr val="FFFFFF"/>
              </a:solidFill>
              <a:latin typeface="思源黑体 CN"/>
              <a:ea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F5A4EE8-9FF2-91A3-AA6C-B7BB6DD4C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" y="6285"/>
            <a:ext cx="1142352" cy="29871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E9EF55B-A238-B9BC-648C-DEAD80407497}"/>
              </a:ext>
            </a:extLst>
          </p:cNvPr>
          <p:cNvGrpSpPr/>
          <p:nvPr/>
        </p:nvGrpSpPr>
        <p:grpSpPr>
          <a:xfrm>
            <a:off x="9596419" y="6164524"/>
            <a:ext cx="2372205" cy="931022"/>
            <a:chOff x="8622168" y="6183259"/>
            <a:chExt cx="2372205" cy="931022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5B862A61-6252-A0B2-BCCB-9902F79CB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629" y="6183259"/>
              <a:ext cx="869744" cy="931022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4AB11A68-38D2-2A85-739C-22BEA4EEE726}"/>
                </a:ext>
              </a:extLst>
            </p:cNvPr>
            <p:cNvSpPr txBox="1"/>
            <p:nvPr/>
          </p:nvSpPr>
          <p:spPr>
            <a:xfrm>
              <a:off x="8622168" y="6498532"/>
              <a:ext cx="214375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zh-CN" altLang="en-US" sz="1200" kern="1200" dirty="0">
                  <a:solidFill>
                    <a:srgbClr val="0148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合作企业与技术支持：</a:t>
              </a:r>
            </a:p>
          </p:txBody>
        </p:sp>
      </p:grpSp>
      <p:sp>
        <p:nvSpPr>
          <p:cNvPr id="21" name="文本"/>
          <p:cNvSpPr/>
          <p:nvPr/>
        </p:nvSpPr>
        <p:spPr>
          <a:xfrm>
            <a:off x="8039204" y="4906716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hangingPunct="1"/>
            <a:r>
              <a:rPr lang="zh-CN" altLang="en-US" sz="2400" b="1" kern="1200" spc="250" dirty="0" smtClean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工作量查询与统计</a:t>
            </a:r>
            <a:endParaRPr lang="zh-CN" altLang="en-US" sz="2400" b="1" kern="1200" spc="250" dirty="0">
              <a:solidFill>
                <a:srgbClr val="1366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"/>
          <p:cNvSpPr>
            <a:spLocks noChangeAspect="1"/>
          </p:cNvSpPr>
          <p:nvPr/>
        </p:nvSpPr>
        <p:spPr>
          <a:xfrm>
            <a:off x="7330431" y="4906716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 hangingPunct="1">
              <a:defRPr/>
            </a:pPr>
            <a:r>
              <a:rPr lang="en-US" altLang="zh-CN" sz="2400" i="1" kern="12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i="1" kern="1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文字"/>
          <p:cNvSpPr/>
          <p:nvPr/>
        </p:nvSpPr>
        <p:spPr>
          <a:xfrm>
            <a:off x="8039204" y="2957725"/>
            <a:ext cx="1891865" cy="461665"/>
          </a:xfrm>
          <a:prstGeom prst="rect">
            <a:avLst/>
          </a:prstGeom>
          <a:solidFill>
            <a:srgbClr val="71BB17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5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入库单制单</a:t>
            </a:r>
            <a:endParaRPr lang="zh-CN" altLang="en-US" sz="2400" b="1" spc="25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30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bldLvl="0" animBg="1"/>
      <p:bldP spid="24" grpId="0" bldLvl="0" animBg="1"/>
      <p:bldP spid="26" grpId="0" bldLvl="0" animBg="1"/>
      <p:bldP spid="27" grpId="0"/>
      <p:bldP spid="29" grpId="0"/>
      <p:bldP spid="35" grpId="0" bldLvl="0" animBg="1"/>
      <p:bldP spid="36" grpId="0" bldLvl="0" animBg="1"/>
      <p:bldP spid="37" grpId="0" bldLvl="0" animBg="1"/>
      <p:bldP spid="38" grpId="0"/>
      <p:bldP spid="39" grpId="0"/>
      <p:bldP spid="21" grpId="0"/>
      <p:bldP spid="22" grpId="0" bldLvl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2994" y="318605"/>
            <a:ext cx="3695472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内容小结</a:t>
            </a:r>
            <a:endParaRPr dirty="0"/>
          </a:p>
        </p:txBody>
      </p:sp>
      <p:sp>
        <p:nvSpPr>
          <p:cNvPr id="24" name="文本框 23"/>
          <p:cNvSpPr txBox="1"/>
          <p:nvPr/>
        </p:nvSpPr>
        <p:spPr>
          <a:xfrm>
            <a:off x="1299348" y="2422899"/>
            <a:ext cx="2544143" cy="8374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7000"/>
              </a:lnSpc>
            </a:pPr>
            <a:r>
              <a:rPr lang="zh-CN" altLang="en-US" sz="2000" b="1" dirty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入库单所包含字段及填写说明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281348" y="3562842"/>
            <a:ext cx="3359702" cy="8374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7000"/>
              </a:lnSpc>
            </a:pPr>
            <a:r>
              <a:rPr lang="en-US" altLang="zh-CN" sz="2000" b="1" dirty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en-US" sz="2000" b="1" dirty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导入和手工创建两种创建</a:t>
            </a:r>
            <a:r>
              <a:rPr lang="en-US" altLang="zh-CN" sz="2000" b="1" dirty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ASN</a:t>
            </a:r>
            <a:r>
              <a:rPr lang="zh-CN" altLang="en-US" sz="2000" b="1" dirty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的方式及操作步骤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208339" y="1919646"/>
            <a:ext cx="2166180" cy="1867397"/>
            <a:chOff x="4208339" y="1919646"/>
            <a:chExt cx="2166180" cy="1867397"/>
          </a:xfrm>
        </p:grpSpPr>
        <p:grpSp>
          <p:nvGrpSpPr>
            <p:cNvPr id="4" name="组合 3"/>
            <p:cNvGrpSpPr/>
            <p:nvPr/>
          </p:nvGrpSpPr>
          <p:grpSpPr>
            <a:xfrm>
              <a:off x="4208339" y="1919646"/>
              <a:ext cx="2166180" cy="1867397"/>
              <a:chOff x="5954909" y="2393782"/>
              <a:chExt cx="2166180" cy="1867397"/>
            </a:xfrm>
          </p:grpSpPr>
          <p:sp>
            <p:nvSpPr>
              <p:cNvPr id="5" name="六边形 4"/>
              <p:cNvSpPr/>
              <p:nvPr/>
            </p:nvSpPr>
            <p:spPr>
              <a:xfrm>
                <a:off x="5954909" y="2393782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6181464" y="2510004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730062" y="3327480"/>
                <a:ext cx="6158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</a:rPr>
                  <a:t>01</a:t>
                </a:r>
                <a:endParaRPr lang="zh-CN" altLang="en-US" sz="4800" b="1" dirty="0">
                  <a:solidFill>
                    <a:schemeClr val="accent1"/>
                  </a:solidFill>
                  <a:latin typeface="Agency FB" panose="020B050302020202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34" name="box-get-out_31563"/>
            <p:cNvSpPr>
              <a:spLocks noChangeAspect="1"/>
            </p:cNvSpPr>
            <p:nvPr/>
          </p:nvSpPr>
          <p:spPr bwMode="auto">
            <a:xfrm>
              <a:off x="5039185" y="2133638"/>
              <a:ext cx="541945" cy="551690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600116 w 606244"/>
                <a:gd name="T41" fmla="*/ 600116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455839 w 606244"/>
                <a:gd name="T59" fmla="*/ 455839 w 606244"/>
                <a:gd name="T60" fmla="*/ 600116 w 606244"/>
                <a:gd name="T61" fmla="*/ 600116 w 606244"/>
                <a:gd name="T62" fmla="*/ 600116 w 606244"/>
                <a:gd name="T63" fmla="*/ 600116 w 606244"/>
                <a:gd name="T64" fmla="*/ 600116 w 606244"/>
                <a:gd name="T65" fmla="*/ 600116 w 606244"/>
                <a:gd name="T66" fmla="*/ 600116 w 606244"/>
                <a:gd name="T67" fmla="*/ 600116 w 606244"/>
                <a:gd name="T68" fmla="*/ 455839 w 606244"/>
                <a:gd name="T69" fmla="*/ 455839 w 606244"/>
                <a:gd name="T70" fmla="*/ 600116 w 606244"/>
                <a:gd name="T71" fmla="*/ 600116 w 606244"/>
                <a:gd name="T72" fmla="*/ 600116 w 606244"/>
                <a:gd name="T73" fmla="*/ 600116 w 606244"/>
                <a:gd name="T74" fmla="*/ 600116 w 606244"/>
                <a:gd name="T75" fmla="*/ 600116 w 606244"/>
                <a:gd name="T76" fmla="*/ 600116 w 606244"/>
                <a:gd name="T77" fmla="*/ 600116 w 606244"/>
                <a:gd name="T78" fmla="*/ 600116 w 606244"/>
                <a:gd name="T79" fmla="*/ 600116 w 606244"/>
                <a:gd name="T80" fmla="*/ 455839 w 606244"/>
                <a:gd name="T81" fmla="*/ 455839 w 606244"/>
                <a:gd name="T82" fmla="*/ 600116 w 606244"/>
                <a:gd name="T83" fmla="*/ 600116 w 606244"/>
                <a:gd name="T84" fmla="*/ 600116 w 606244"/>
                <a:gd name="T85" fmla="*/ 600116 w 606244"/>
                <a:gd name="T86" fmla="*/ 600116 w 606244"/>
                <a:gd name="T87" fmla="*/ 600116 w 606244"/>
                <a:gd name="T88" fmla="*/ 600116 w 606244"/>
                <a:gd name="T89" fmla="*/ 600116 w 606244"/>
                <a:gd name="T90" fmla="*/ 600116 w 606244"/>
                <a:gd name="T91" fmla="*/ 600116 w 606244"/>
                <a:gd name="T92" fmla="*/ 600116 w 606244"/>
                <a:gd name="T93" fmla="*/ 600116 w 606244"/>
                <a:gd name="T94" fmla="*/ 600116 w 606244"/>
                <a:gd name="T95" fmla="*/ 600116 w 606244"/>
                <a:gd name="T96" fmla="*/ 600116 w 606244"/>
                <a:gd name="T97" fmla="*/ 600116 w 606244"/>
                <a:gd name="T98" fmla="*/ 600116 w 606244"/>
                <a:gd name="T99" fmla="*/ 600116 w 606244"/>
                <a:gd name="T100" fmla="*/ 600116 w 606244"/>
                <a:gd name="T101" fmla="*/ 600116 w 606244"/>
                <a:gd name="T102" fmla="*/ 600116 w 606244"/>
                <a:gd name="T103" fmla="*/ 600116 w 606244"/>
                <a:gd name="T104" fmla="*/ 600116 w 606244"/>
                <a:gd name="T105" fmla="*/ 600116 w 606244"/>
                <a:gd name="T106" fmla="*/ 600116 w 606244"/>
                <a:gd name="T107" fmla="*/ 600116 w 606244"/>
                <a:gd name="T108" fmla="*/ 600116 w 606244"/>
                <a:gd name="T109" fmla="*/ 600116 w 606244"/>
                <a:gd name="T110" fmla="*/ 600116 w 606244"/>
                <a:gd name="T111" fmla="*/ 600116 w 606244"/>
                <a:gd name="T112" fmla="*/ 600116 w 606244"/>
                <a:gd name="T11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77" h="5890">
                  <a:moveTo>
                    <a:pt x="5212" y="2156"/>
                  </a:moveTo>
                  <a:lnTo>
                    <a:pt x="5204" y="2160"/>
                  </a:lnTo>
                  <a:lnTo>
                    <a:pt x="5204" y="2136"/>
                  </a:lnTo>
                  <a:lnTo>
                    <a:pt x="5198" y="2138"/>
                  </a:lnTo>
                  <a:lnTo>
                    <a:pt x="5202" y="2130"/>
                  </a:lnTo>
                  <a:lnTo>
                    <a:pt x="3793" y="1556"/>
                  </a:lnTo>
                  <a:cubicBezTo>
                    <a:pt x="3776" y="1553"/>
                    <a:pt x="3760" y="1548"/>
                    <a:pt x="3744" y="1541"/>
                  </a:cubicBezTo>
                  <a:lnTo>
                    <a:pt x="3441" y="1422"/>
                  </a:lnTo>
                  <a:lnTo>
                    <a:pt x="3441" y="1590"/>
                  </a:lnTo>
                  <a:lnTo>
                    <a:pt x="4990" y="2220"/>
                  </a:lnTo>
                  <a:lnTo>
                    <a:pt x="3007" y="3002"/>
                  </a:lnTo>
                  <a:lnTo>
                    <a:pt x="3007" y="2837"/>
                  </a:lnTo>
                  <a:lnTo>
                    <a:pt x="2632" y="2837"/>
                  </a:lnTo>
                  <a:cubicBezTo>
                    <a:pt x="2468" y="2837"/>
                    <a:pt x="2335" y="2704"/>
                    <a:pt x="2335" y="2540"/>
                  </a:cubicBezTo>
                  <a:lnTo>
                    <a:pt x="2335" y="1488"/>
                  </a:lnTo>
                  <a:lnTo>
                    <a:pt x="622" y="2139"/>
                  </a:lnTo>
                  <a:lnTo>
                    <a:pt x="615" y="2136"/>
                  </a:lnTo>
                  <a:lnTo>
                    <a:pt x="615" y="2137"/>
                  </a:lnTo>
                  <a:lnTo>
                    <a:pt x="0" y="3042"/>
                  </a:lnTo>
                  <a:lnTo>
                    <a:pt x="615" y="2988"/>
                  </a:lnTo>
                  <a:lnTo>
                    <a:pt x="615" y="5014"/>
                  </a:lnTo>
                  <a:lnTo>
                    <a:pt x="2827" y="5887"/>
                  </a:lnTo>
                  <a:lnTo>
                    <a:pt x="2827" y="5890"/>
                  </a:lnTo>
                  <a:lnTo>
                    <a:pt x="2991" y="5890"/>
                  </a:lnTo>
                  <a:lnTo>
                    <a:pt x="2991" y="5887"/>
                  </a:lnTo>
                  <a:lnTo>
                    <a:pt x="5204" y="5014"/>
                  </a:lnTo>
                  <a:lnTo>
                    <a:pt x="5204" y="3619"/>
                  </a:lnTo>
                  <a:lnTo>
                    <a:pt x="5777" y="3373"/>
                  </a:lnTo>
                  <a:lnTo>
                    <a:pt x="5212" y="2156"/>
                  </a:lnTo>
                  <a:close/>
                  <a:moveTo>
                    <a:pt x="2827" y="5711"/>
                  </a:moveTo>
                  <a:lnTo>
                    <a:pt x="779" y="4903"/>
                  </a:lnTo>
                  <a:lnTo>
                    <a:pt x="779" y="2377"/>
                  </a:lnTo>
                  <a:lnTo>
                    <a:pt x="2827" y="3185"/>
                  </a:lnTo>
                  <a:lnTo>
                    <a:pt x="2827" y="5711"/>
                  </a:lnTo>
                  <a:close/>
                  <a:moveTo>
                    <a:pt x="5040" y="4903"/>
                  </a:moveTo>
                  <a:lnTo>
                    <a:pt x="2991" y="5711"/>
                  </a:lnTo>
                  <a:lnTo>
                    <a:pt x="2991" y="3185"/>
                  </a:lnTo>
                  <a:lnTo>
                    <a:pt x="3441" y="4376"/>
                  </a:lnTo>
                  <a:lnTo>
                    <a:pt x="5040" y="3689"/>
                  </a:lnTo>
                  <a:lnTo>
                    <a:pt x="5040" y="4903"/>
                  </a:lnTo>
                  <a:close/>
                  <a:moveTo>
                    <a:pt x="1841" y="1338"/>
                  </a:moveTo>
                  <a:cubicBezTo>
                    <a:pt x="1827" y="1319"/>
                    <a:pt x="1827" y="1294"/>
                    <a:pt x="1842" y="1275"/>
                  </a:cubicBezTo>
                  <a:lnTo>
                    <a:pt x="2807" y="20"/>
                  </a:lnTo>
                  <a:cubicBezTo>
                    <a:pt x="2816" y="7"/>
                    <a:pt x="2831" y="0"/>
                    <a:pt x="2847" y="0"/>
                  </a:cubicBezTo>
                  <a:cubicBezTo>
                    <a:pt x="2863" y="0"/>
                    <a:pt x="2878" y="7"/>
                    <a:pt x="2888" y="20"/>
                  </a:cubicBezTo>
                  <a:lnTo>
                    <a:pt x="3853" y="1275"/>
                  </a:lnTo>
                  <a:cubicBezTo>
                    <a:pt x="3860" y="1285"/>
                    <a:pt x="3864" y="1296"/>
                    <a:pt x="3864" y="1307"/>
                  </a:cubicBezTo>
                  <a:cubicBezTo>
                    <a:pt x="3864" y="1318"/>
                    <a:pt x="3860" y="1328"/>
                    <a:pt x="3853" y="1338"/>
                  </a:cubicBezTo>
                  <a:cubicBezTo>
                    <a:pt x="3840" y="1356"/>
                    <a:pt x="3815" y="1363"/>
                    <a:pt x="3794" y="1354"/>
                  </a:cubicBezTo>
                  <a:lnTo>
                    <a:pt x="3155" y="1102"/>
                  </a:lnTo>
                  <a:lnTo>
                    <a:pt x="3155" y="2581"/>
                  </a:lnTo>
                  <a:cubicBezTo>
                    <a:pt x="3155" y="2610"/>
                    <a:pt x="3132" y="2633"/>
                    <a:pt x="3103" y="2633"/>
                  </a:cubicBezTo>
                  <a:lnTo>
                    <a:pt x="2591" y="2633"/>
                  </a:lnTo>
                  <a:cubicBezTo>
                    <a:pt x="2563" y="2633"/>
                    <a:pt x="2540" y="2610"/>
                    <a:pt x="2540" y="2581"/>
                  </a:cubicBezTo>
                  <a:lnTo>
                    <a:pt x="2540" y="1102"/>
                  </a:lnTo>
                  <a:lnTo>
                    <a:pt x="1901" y="1354"/>
                  </a:lnTo>
                  <a:cubicBezTo>
                    <a:pt x="1880" y="1363"/>
                    <a:pt x="1855" y="1356"/>
                    <a:pt x="1841" y="1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66582" y="3118095"/>
            <a:ext cx="2166180" cy="1867397"/>
            <a:chOff x="6078749" y="3040688"/>
            <a:chExt cx="2166180" cy="1867397"/>
          </a:xfrm>
        </p:grpSpPr>
        <p:grpSp>
          <p:nvGrpSpPr>
            <p:cNvPr id="14" name="组合 13"/>
            <p:cNvGrpSpPr/>
            <p:nvPr/>
          </p:nvGrpSpPr>
          <p:grpSpPr>
            <a:xfrm>
              <a:off x="6078749" y="3040688"/>
              <a:ext cx="2166180" cy="1867397"/>
              <a:chOff x="4044892" y="1336737"/>
              <a:chExt cx="2166180" cy="1867397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4044892" y="1336737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271446" y="1452959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rgbClr val="003366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756726" y="2295821"/>
                <a:ext cx="7425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</a:rPr>
                  <a:t>02</a:t>
                </a:r>
                <a:endParaRPr lang="zh-CN" altLang="en-US" sz="4800" b="1" dirty="0">
                  <a:solidFill>
                    <a:schemeClr val="accent1"/>
                  </a:solidFill>
                  <a:latin typeface="Agency FB" panose="020B050302020202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7011037" y="3343028"/>
              <a:ext cx="378334" cy="39749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4"/>
          <p:cNvSpPr txBox="1"/>
          <p:nvPr/>
        </p:nvSpPr>
        <p:spPr>
          <a:xfrm>
            <a:off x="702819" y="2194740"/>
            <a:ext cx="10643470" cy="9233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7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1">
              <a:defRPr/>
            </a:pPr>
            <a:r>
              <a:rPr lang="zh-CN" altLang="en-US" sz="5400" kern="1200" dirty="0" smtClean="0">
                <a:solidFill>
                  <a:srgbClr val="FFFFFF"/>
                </a:solidFill>
              </a:rPr>
              <a:t>谢谢观看</a:t>
            </a:r>
            <a:endParaRPr sz="5400" kern="1200" dirty="0">
              <a:solidFill>
                <a:srgbClr val="FFFFFF"/>
              </a:solidFill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2379407" y="3414851"/>
            <a:ext cx="7421418" cy="79655"/>
            <a:chOff x="0" y="0"/>
            <a:chExt cx="6377317" cy="81800"/>
          </a:xfrm>
          <a:solidFill>
            <a:schemeClr val="bg1"/>
          </a:solidFill>
        </p:grpSpPr>
        <p:sp>
          <p:nvSpPr>
            <p:cNvPr id="10" name="直接连接符 2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1">
                <a:defRPr/>
              </a:pPr>
              <a:endParaRPr kern="1200">
                <a:solidFill>
                  <a:srgbClr val="002060"/>
                </a:solidFill>
              </a:endParaRPr>
            </a:p>
          </p:txBody>
        </p:sp>
        <p:sp>
          <p:nvSpPr>
            <p:cNvPr id="11" name="椭圆 3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002060"/>
                </a:solidFill>
              </a:endParaRPr>
            </a:p>
          </p:txBody>
        </p:sp>
        <p:sp>
          <p:nvSpPr>
            <p:cNvPr id="12" name="椭圆 12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组合 14"/>
          <p:cNvGrpSpPr/>
          <p:nvPr/>
        </p:nvGrpSpPr>
        <p:grpSpPr>
          <a:xfrm>
            <a:off x="2379408" y="3922484"/>
            <a:ext cx="7421415" cy="95945"/>
            <a:chOff x="0" y="0"/>
            <a:chExt cx="6377317" cy="81800"/>
          </a:xfrm>
          <a:solidFill>
            <a:srgbClr val="FFFFFF"/>
          </a:solidFill>
        </p:grpSpPr>
        <p:sp>
          <p:nvSpPr>
            <p:cNvPr id="14" name="直接连接符 15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1">
                <a:defRPr/>
              </a:pPr>
              <a:endParaRPr kern="1200">
                <a:solidFill>
                  <a:srgbClr val="002060"/>
                </a:solidFill>
              </a:endParaRPr>
            </a:p>
          </p:txBody>
        </p:sp>
        <p:sp>
          <p:nvSpPr>
            <p:cNvPr id="15" name="椭圆 16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002060"/>
                </a:solidFill>
              </a:endParaRPr>
            </a:p>
          </p:txBody>
        </p:sp>
        <p:sp>
          <p:nvSpPr>
            <p:cNvPr id="16" name="椭圆 17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组合 4"/>
          <p:cNvGrpSpPr/>
          <p:nvPr/>
        </p:nvGrpSpPr>
        <p:grpSpPr>
          <a:xfrm>
            <a:off x="0" y="798308"/>
            <a:ext cx="12192000" cy="146572"/>
            <a:chOff x="0" y="0"/>
            <a:chExt cx="6377317" cy="81800"/>
          </a:xfrm>
          <a:solidFill>
            <a:srgbClr val="FFFFFF"/>
          </a:solidFill>
        </p:grpSpPr>
        <p:sp>
          <p:nvSpPr>
            <p:cNvPr id="18" name="直接连接符 2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1">
                <a:defRPr/>
              </a:pPr>
              <a:endParaRPr kern="1200"/>
            </a:p>
          </p:txBody>
        </p:sp>
        <p:sp>
          <p:nvSpPr>
            <p:cNvPr id="19" name="椭圆 3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FFFFFF"/>
                </a:solidFill>
              </a:endParaRPr>
            </a:p>
          </p:txBody>
        </p:sp>
        <p:sp>
          <p:nvSpPr>
            <p:cNvPr id="20" name="椭圆 12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FFFFFF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684297" y="390015"/>
            <a:ext cx="32118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1">
              <a:defRPr/>
            </a:pPr>
            <a:r>
              <a:rPr lang="zh-CN" altLang="en-US" sz="2400" b="1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数智</a:t>
            </a:r>
            <a:r>
              <a:rPr lang="zh-CN" altLang="en-US" sz="2400" b="1" i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化仓</a:t>
            </a:r>
            <a:r>
              <a:rPr lang="zh-CN" altLang="en-US" sz="2400" b="1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储管理</a:t>
            </a:r>
            <a:endParaRPr lang="en-US" altLang="zh-CN" sz="24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79406" y="3484806"/>
            <a:ext cx="73262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1">
              <a:defRPr/>
            </a:pPr>
            <a:r>
              <a:rPr lang="zh-CN" altLang="en-US" sz="24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下</a:t>
            </a:r>
            <a:r>
              <a:rPr lang="zh-CN" altLang="en-US" sz="2400" kern="120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一任务  </a:t>
            </a:r>
            <a:r>
              <a:rPr lang="zh-CN" altLang="en-US" sz="2400" kern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  </a:t>
            </a:r>
            <a:r>
              <a:rPr lang="zh-CN" altLang="en-US" sz="2400" kern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出库单制单</a:t>
            </a:r>
            <a:endParaRPr lang="zh-CN" altLang="en-US" sz="2400" kern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9423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3" grpId="0" animBg="1" advAuto="0"/>
      <p:bldP spid="1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02993" y="318605"/>
            <a:ext cx="616458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003366"/>
                </a:solidFill>
              </a:rPr>
              <a:t>问题导入</a:t>
            </a:r>
            <a:endParaRPr dirty="0">
              <a:solidFill>
                <a:srgbClr val="003366"/>
              </a:solidFill>
            </a:endParaRPr>
          </a:p>
        </p:txBody>
      </p:sp>
      <p:sp>
        <p:nvSpPr>
          <p:cNvPr id="5" name="矩形 10"/>
          <p:cNvSpPr>
            <a:spLocks noChangeAspect="1"/>
          </p:cNvSpPr>
          <p:nvPr/>
        </p:nvSpPr>
        <p:spPr>
          <a:xfrm>
            <a:off x="2747310" y="1548756"/>
            <a:ext cx="821493" cy="89484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2400">
              <a:latin typeface="Impact" panose="020B0806030902050204" pitchFamily="2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78471" y="1645416"/>
            <a:ext cx="5043788" cy="733786"/>
            <a:chOff x="2590726" y="3745949"/>
            <a:chExt cx="4288376" cy="817165"/>
          </a:xfrm>
        </p:grpSpPr>
        <p:sp>
          <p:nvSpPr>
            <p:cNvPr id="11" name="圆角矩形 10"/>
            <p:cNvSpPr/>
            <p:nvPr/>
          </p:nvSpPr>
          <p:spPr bwMode="auto">
            <a:xfrm flipH="1">
              <a:off x="2590726" y="3745949"/>
              <a:ext cx="4288376" cy="8171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74591" y="3959249"/>
              <a:ext cx="3635720" cy="44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入库单制单的方式有哪几种？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24678" y="1566672"/>
            <a:ext cx="924629" cy="894841"/>
            <a:chOff x="1236933" y="3602810"/>
            <a:chExt cx="1030514" cy="997315"/>
          </a:xfrm>
        </p:grpSpPr>
        <p:sp>
          <p:nvSpPr>
            <p:cNvPr id="20" name="矩形 10"/>
            <p:cNvSpPr>
              <a:spLocks noChangeAspect="1"/>
            </p:cNvSpPr>
            <p:nvPr/>
          </p:nvSpPr>
          <p:spPr>
            <a:xfrm>
              <a:off x="1288843" y="3602810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36933" y="3732845"/>
              <a:ext cx="1030514" cy="78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4000" b="1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2" name="矩形 10"/>
          <p:cNvSpPr>
            <a:spLocks noChangeAspect="1"/>
          </p:cNvSpPr>
          <p:nvPr/>
        </p:nvSpPr>
        <p:spPr>
          <a:xfrm>
            <a:off x="2747310" y="2760217"/>
            <a:ext cx="821493" cy="89484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2400">
              <a:latin typeface="Impact" panose="020B0806030902050204" pitchFamily="2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278471" y="2856877"/>
            <a:ext cx="5316834" cy="733786"/>
            <a:chOff x="2590726" y="3745949"/>
            <a:chExt cx="4520528" cy="817165"/>
          </a:xfrm>
        </p:grpSpPr>
        <p:sp>
          <p:nvSpPr>
            <p:cNvPr id="34" name="圆角矩形 33"/>
            <p:cNvSpPr/>
            <p:nvPr/>
          </p:nvSpPr>
          <p:spPr bwMode="auto">
            <a:xfrm flipH="1">
              <a:off x="2590726" y="3745949"/>
              <a:ext cx="4288376" cy="8171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879526" y="3949004"/>
              <a:ext cx="4231728" cy="44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入库单制单的具体操作步骤是怎样的？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924678" y="2778133"/>
            <a:ext cx="924629" cy="894841"/>
            <a:chOff x="1236933" y="3602810"/>
            <a:chExt cx="1030514" cy="997315"/>
          </a:xfrm>
        </p:grpSpPr>
        <p:sp>
          <p:nvSpPr>
            <p:cNvPr id="37" name="矩形 10"/>
            <p:cNvSpPr>
              <a:spLocks noChangeAspect="1"/>
            </p:cNvSpPr>
            <p:nvPr/>
          </p:nvSpPr>
          <p:spPr>
            <a:xfrm>
              <a:off x="1288843" y="3602810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36933" y="3732845"/>
              <a:ext cx="1030514" cy="78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4000" b="1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文本框 71"/>
          <p:cNvSpPr txBox="1"/>
          <p:nvPr/>
        </p:nvSpPr>
        <p:spPr>
          <a:xfrm>
            <a:off x="5714918" y="3043698"/>
            <a:ext cx="4321334" cy="94243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127000"/>
              </a:lnSpc>
              <a:defRPr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4800" dirty="0" smtClean="0"/>
              <a:t>入库单信息</a:t>
            </a:r>
            <a:endParaRPr lang="en-US" altLang="zh-CN" sz="4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175380" y="2581217"/>
            <a:ext cx="2166180" cy="1867397"/>
            <a:chOff x="5954909" y="2393782"/>
            <a:chExt cx="2166180" cy="1867397"/>
          </a:xfrm>
        </p:grpSpPr>
        <p:sp>
          <p:nvSpPr>
            <p:cNvPr id="13" name="六边形 12"/>
            <p:cNvSpPr/>
            <p:nvPr/>
          </p:nvSpPr>
          <p:spPr>
            <a:xfrm>
              <a:off x="5954909" y="2393782"/>
              <a:ext cx="2166180" cy="1867397"/>
            </a:xfrm>
            <a:prstGeom prst="hexagon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181464" y="2510004"/>
              <a:ext cx="1718302" cy="747230"/>
            </a:xfrm>
            <a:custGeom>
              <a:avLst/>
              <a:gdLst>
                <a:gd name="connsiteX0" fmla="*/ 477371 w 2215000"/>
                <a:gd name="connsiteY0" fmla="*/ 0 h 963359"/>
                <a:gd name="connsiteX1" fmla="*/ 1737629 w 2215000"/>
                <a:gd name="connsiteY1" fmla="*/ 0 h 963359"/>
                <a:gd name="connsiteX2" fmla="*/ 2215000 w 2215000"/>
                <a:gd name="connsiteY2" fmla="*/ 954742 h 963359"/>
                <a:gd name="connsiteX3" fmla="*/ 2210692 w 2215000"/>
                <a:gd name="connsiteY3" fmla="*/ 963359 h 963359"/>
                <a:gd name="connsiteX4" fmla="*/ 4309 w 2215000"/>
                <a:gd name="connsiteY4" fmla="*/ 963359 h 963359"/>
                <a:gd name="connsiteX5" fmla="*/ 0 w 2215000"/>
                <a:gd name="connsiteY5" fmla="*/ 954742 h 963359"/>
                <a:gd name="connsiteX6" fmla="*/ 477371 w 2215000"/>
                <a:gd name="connsiteY6" fmla="*/ 0 h 96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000" h="963359">
                  <a:moveTo>
                    <a:pt x="477371" y="0"/>
                  </a:moveTo>
                  <a:lnTo>
                    <a:pt x="1737629" y="0"/>
                  </a:lnTo>
                  <a:lnTo>
                    <a:pt x="2215000" y="954742"/>
                  </a:lnTo>
                  <a:lnTo>
                    <a:pt x="2210692" y="963359"/>
                  </a:lnTo>
                  <a:lnTo>
                    <a:pt x="4309" y="963359"/>
                  </a:lnTo>
                  <a:lnTo>
                    <a:pt x="0" y="954742"/>
                  </a:lnTo>
                  <a:lnTo>
                    <a:pt x="477371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30062" y="3327480"/>
              <a:ext cx="6158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accent1"/>
                  </a:solidFill>
                  <a:latin typeface="Agency FB" panose="020B050302020202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rPr>
                <a:t>01</a:t>
              </a:r>
              <a:endParaRPr lang="zh-CN" altLang="en-US" sz="4800" b="1" dirty="0">
                <a:solidFill>
                  <a:schemeClr val="accent1"/>
                </a:solidFill>
                <a:latin typeface="Agency FB" panose="020B0503020202020204" pitchFamily="34" charset="0"/>
                <a:ea typeface="Kozuka Mincho Pr6N H" panose="02020900000000000000" pitchFamily="18" charset="-128"/>
                <a:cs typeface="Arial Unicode MS" panose="020B0604020202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57971" y="358177"/>
            <a:ext cx="66009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作业流程介绍</a:t>
            </a:r>
          </a:p>
        </p:txBody>
      </p:sp>
      <p:sp>
        <p:nvSpPr>
          <p:cNvPr id="17" name="Freeform 26"/>
          <p:cNvSpPr/>
          <p:nvPr/>
        </p:nvSpPr>
        <p:spPr>
          <a:xfrm>
            <a:off x="4078252" y="2884799"/>
            <a:ext cx="378336" cy="397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3" y="3086"/>
                </a:moveTo>
                <a:lnTo>
                  <a:pt x="1011" y="3086"/>
                </a:lnTo>
                <a:lnTo>
                  <a:pt x="1011" y="1702"/>
                </a:lnTo>
                <a:lnTo>
                  <a:pt x="5203" y="1702"/>
                </a:lnTo>
                <a:lnTo>
                  <a:pt x="5203" y="3086"/>
                </a:lnTo>
                <a:close/>
                <a:moveTo>
                  <a:pt x="5203" y="6349"/>
                </a:moveTo>
                <a:lnTo>
                  <a:pt x="1011" y="6349"/>
                </a:lnTo>
                <a:lnTo>
                  <a:pt x="1011" y="4966"/>
                </a:lnTo>
                <a:lnTo>
                  <a:pt x="5203" y="4966"/>
                </a:lnTo>
                <a:lnTo>
                  <a:pt x="5203" y="6349"/>
                </a:lnTo>
                <a:close/>
                <a:moveTo>
                  <a:pt x="5203" y="9612"/>
                </a:moveTo>
                <a:lnTo>
                  <a:pt x="1011" y="9612"/>
                </a:lnTo>
                <a:lnTo>
                  <a:pt x="1011" y="8229"/>
                </a:lnTo>
                <a:lnTo>
                  <a:pt x="5203" y="8229"/>
                </a:lnTo>
                <a:lnTo>
                  <a:pt x="5203" y="9612"/>
                </a:lnTo>
                <a:close/>
                <a:moveTo>
                  <a:pt x="0" y="21600"/>
                </a:moveTo>
                <a:lnTo>
                  <a:pt x="6214" y="21600"/>
                </a:lnTo>
                <a:lnTo>
                  <a:pt x="6214" y="0"/>
                </a:lnTo>
                <a:lnTo>
                  <a:pt x="0" y="0"/>
                </a:lnTo>
                <a:lnTo>
                  <a:pt x="0" y="21600"/>
                </a:lnTo>
                <a:close/>
                <a:moveTo>
                  <a:pt x="12878" y="3086"/>
                </a:moveTo>
                <a:lnTo>
                  <a:pt x="8685" y="3086"/>
                </a:lnTo>
                <a:lnTo>
                  <a:pt x="8685" y="1702"/>
                </a:lnTo>
                <a:lnTo>
                  <a:pt x="12878" y="1702"/>
                </a:lnTo>
                <a:lnTo>
                  <a:pt x="12878" y="3086"/>
                </a:lnTo>
                <a:close/>
                <a:moveTo>
                  <a:pt x="12878" y="6349"/>
                </a:moveTo>
                <a:lnTo>
                  <a:pt x="8685" y="6349"/>
                </a:lnTo>
                <a:lnTo>
                  <a:pt x="8685" y="4966"/>
                </a:lnTo>
                <a:lnTo>
                  <a:pt x="12878" y="4966"/>
                </a:lnTo>
                <a:lnTo>
                  <a:pt x="12878" y="6349"/>
                </a:lnTo>
                <a:close/>
                <a:moveTo>
                  <a:pt x="12878" y="9612"/>
                </a:moveTo>
                <a:lnTo>
                  <a:pt x="8685" y="9612"/>
                </a:lnTo>
                <a:lnTo>
                  <a:pt x="8685" y="8229"/>
                </a:lnTo>
                <a:lnTo>
                  <a:pt x="12878" y="8229"/>
                </a:lnTo>
                <a:lnTo>
                  <a:pt x="12878" y="9612"/>
                </a:lnTo>
                <a:close/>
                <a:moveTo>
                  <a:pt x="7674" y="21600"/>
                </a:moveTo>
                <a:lnTo>
                  <a:pt x="13888" y="21600"/>
                </a:lnTo>
                <a:lnTo>
                  <a:pt x="13888" y="0"/>
                </a:lnTo>
                <a:lnTo>
                  <a:pt x="7674" y="0"/>
                </a:lnTo>
                <a:lnTo>
                  <a:pt x="7674" y="21600"/>
                </a:lnTo>
                <a:close/>
                <a:moveTo>
                  <a:pt x="20552" y="3086"/>
                </a:moveTo>
                <a:lnTo>
                  <a:pt x="16359" y="3086"/>
                </a:lnTo>
                <a:lnTo>
                  <a:pt x="16359" y="1702"/>
                </a:lnTo>
                <a:lnTo>
                  <a:pt x="20552" y="1702"/>
                </a:lnTo>
                <a:lnTo>
                  <a:pt x="20552" y="3086"/>
                </a:lnTo>
                <a:close/>
                <a:moveTo>
                  <a:pt x="20552" y="6349"/>
                </a:moveTo>
                <a:lnTo>
                  <a:pt x="16359" y="6349"/>
                </a:lnTo>
                <a:lnTo>
                  <a:pt x="16359" y="4966"/>
                </a:lnTo>
                <a:lnTo>
                  <a:pt x="20552" y="4966"/>
                </a:lnTo>
                <a:lnTo>
                  <a:pt x="20552" y="6349"/>
                </a:lnTo>
                <a:close/>
                <a:moveTo>
                  <a:pt x="20552" y="9612"/>
                </a:moveTo>
                <a:lnTo>
                  <a:pt x="16359" y="9612"/>
                </a:lnTo>
                <a:lnTo>
                  <a:pt x="16359" y="8229"/>
                </a:lnTo>
                <a:lnTo>
                  <a:pt x="20552" y="8229"/>
                </a:lnTo>
                <a:lnTo>
                  <a:pt x="20552" y="9612"/>
                </a:lnTo>
                <a:close/>
                <a:moveTo>
                  <a:pt x="15348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15348" y="0"/>
                </a:lnTo>
                <a:lnTo>
                  <a:pt x="15348" y="21600"/>
                </a:lnTo>
                <a:close/>
              </a:path>
            </a:pathLst>
          </a:custGeom>
          <a:solidFill>
            <a:srgbClr val="FDFDF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>
              <a:defRPr>
                <a:solidFill>
                  <a:schemeClr val="accent1"/>
                </a:solidFill>
                <a:latin typeface="Agency FB" panose="020B0503020202020204"/>
                <a:ea typeface="Agency FB" panose="020B0503020202020204"/>
                <a:cs typeface="Agency FB" panose="020B0503020202020204"/>
                <a:sym typeface="Agency FB" panose="020B0503020202020204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作业流程介绍</a:t>
            </a:r>
          </a:p>
        </p:txBody>
      </p:sp>
      <p:sp>
        <p:nvSpPr>
          <p:cNvPr id="4" name="矩形 3"/>
          <p:cNvSpPr/>
          <p:nvPr/>
        </p:nvSpPr>
        <p:spPr>
          <a:xfrm>
            <a:off x="3040948" y="1074752"/>
            <a:ext cx="8381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货主在发运货物到仓库前需通知仓库进行货物接收的准备工作，货主提供货物预计到货通知（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ADVANCED SHIPPING NOTICE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，简称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ASN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ASN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是入库作业的操作指令。仓库收到该通知后，安排收货准备工作。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ASN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指导后续的收货、上架等业务。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ASN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可通过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导入、接口、手工创建三种方式创建，本节主要介绍通过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导入和手工创建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种方式创建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ASN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19262"/>
              </p:ext>
            </p:extLst>
          </p:nvPr>
        </p:nvGraphicFramePr>
        <p:xfrm>
          <a:off x="3111440" y="2467855"/>
          <a:ext cx="8474696" cy="4228752"/>
        </p:xfrm>
        <a:graphic>
          <a:graphicData uri="http://schemas.openxmlformats.org/drawingml/2006/table">
            <a:tbl>
              <a:tblPr/>
              <a:tblGrid>
                <a:gridCol w="1161782"/>
                <a:gridCol w="5189146"/>
                <a:gridCol w="648929"/>
                <a:gridCol w="147483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字段</a:t>
                      </a:r>
                    </a:p>
                  </a:txBody>
                  <a:tcPr marL="25977" marR="38966" marT="18184" marB="18184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</a:p>
                  </a:txBody>
                  <a:tcPr marL="25977" marR="38966" marT="18184" marB="181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977" marR="38966" marT="18184" marB="181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备注</a:t>
                      </a:r>
                    </a:p>
                  </a:txBody>
                  <a:tcPr marL="25977" marR="38966" marT="18184" marB="181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136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类型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的类型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: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到货通知单表示采购收货、退货入库表示销售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退货。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6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编号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单号。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997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下单方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的下单方，可选择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【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客户属性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】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为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【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下单方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】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的往来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对象。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997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供应商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的供应商，可选择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【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客户属性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】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为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【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供应商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】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的往来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对象。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997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到货时间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货物到达仓库的时间，为通过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【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到货登记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】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记录的到仓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时间。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到货时间不能晚于最后收货时间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包装、单位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货物的包装代码、单位名称，每个货物可以有独立的包装、单位，详细见货物基础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信息。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/>
                      </a:r>
                      <a:b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6121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存储库位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货物计划的存储库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位。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379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批次属性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货物的批次数量，根据货物基础信息中该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SKU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对应的批次来确定哪些字段可使用，批次数量包括出厂日期、失效日期、货物状态三个固定批次属性和六个自定义批次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属性。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/>
                      </a:r>
                      <a:b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/>
                      </a:r>
                      <a:b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1102994" y="1097074"/>
            <a:ext cx="1717563" cy="458884"/>
            <a:chOff x="3477359" y="8032286"/>
            <a:chExt cx="2534423" cy="584775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8" name="流程图: 可选过程 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9" name="TextBox 33"/>
            <p:cNvSpPr txBox="1"/>
            <p:nvPr/>
          </p:nvSpPr>
          <p:spPr>
            <a:xfrm>
              <a:off x="4178689" y="8068343"/>
              <a:ext cx="953721" cy="470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defRPr/>
              </a:pPr>
              <a:r>
                <a:rPr lang="zh-CN" altLang="en-US" b="1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概述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2994" y="2467855"/>
            <a:ext cx="1717563" cy="458884"/>
            <a:chOff x="3477359" y="8032286"/>
            <a:chExt cx="2534423" cy="584775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11" name="流程图: 可选过程 10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2" name="TextBox 33"/>
            <p:cNvSpPr txBox="1"/>
            <p:nvPr/>
          </p:nvSpPr>
          <p:spPr>
            <a:xfrm>
              <a:off x="3838075" y="8068343"/>
              <a:ext cx="1634951" cy="470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defRPr/>
              </a:pPr>
              <a:r>
                <a:rPr lang="zh-CN" altLang="en-US" b="1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字段说明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作业流程介绍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33217"/>
              </p:ext>
            </p:extLst>
          </p:nvPr>
        </p:nvGraphicFramePr>
        <p:xfrm>
          <a:off x="713918" y="1039640"/>
          <a:ext cx="10760328" cy="5372778"/>
        </p:xfrm>
        <a:graphic>
          <a:graphicData uri="http://schemas.openxmlformats.org/drawingml/2006/table">
            <a:tbl>
              <a:tblPr/>
              <a:tblGrid>
                <a:gridCol w="2369147"/>
                <a:gridCol w="6077119"/>
                <a:gridCol w="760651"/>
                <a:gridCol w="1553411"/>
              </a:tblGrid>
              <a:tr h="273366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字段</a:t>
                      </a:r>
                    </a:p>
                  </a:txBody>
                  <a:tcPr marL="25343" marR="38015" marT="17740" marB="17740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</a:p>
                  </a:txBody>
                  <a:tcPr marL="25343" marR="38015" marT="17740" marB="17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343" marR="38015" marT="17740" marB="17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备注</a:t>
                      </a:r>
                    </a:p>
                  </a:txBody>
                  <a:tcPr marL="25343" marR="38015" marT="17740" marB="17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13966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接单时间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客户下发预计到货通知的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时间。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手工创建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时默认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值：当前时间</a:t>
                      </a:r>
                    </a:p>
                  </a:txBody>
                  <a:tcPr marL="25977" marR="25977" marT="18184" marB="18184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66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月台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收货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月台。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252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毛重、净重、体积、货值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该行货物的总毛重、总净重、总体积、总货值，根据货物基础信息和预期数量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计算。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/>
                      </a:r>
                      <a:br>
                        <a:rPr lang="zh-CN" altLang="en-US" sz="16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endParaRPr lang="zh-CN" altLang="en-US" sz="160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565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用户定义</a:t>
                      </a:r>
                      <a:r>
                        <a:rPr lang="en-US" altLang="zh-CN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1-8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的单头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留白字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段，一般为客户说明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字段。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36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预计到货通知的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说明。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252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货主编号、货主名称、结算方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的货主及结算方，可选择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【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客户属性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】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为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【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货主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】/【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结算方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】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的往来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对象。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/>
                      </a:r>
                      <a:b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36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货物代码、货物名称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预计到货的货物代码、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名称。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36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过渡库位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收货暂存库位，默认为</a:t>
                      </a:r>
                      <a:r>
                        <a:rPr lang="en-US" altLang="zh-CN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STAGE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。</a:t>
                      </a:r>
                      <a:endParaRPr lang="en-US" altLang="zh-CN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36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运输信息页签内字段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的承运商及运输相关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信息。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907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采购单号、客户单号、参考号</a:t>
                      </a:r>
                      <a:r>
                        <a:rPr lang="en-US" altLang="zh-CN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、参考号</a:t>
                      </a:r>
                      <a:r>
                        <a:rPr lang="en-US" altLang="zh-CN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、参考号</a:t>
                      </a:r>
                      <a:r>
                        <a:rPr lang="en-US" altLang="zh-CN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、参考号</a:t>
                      </a:r>
                      <a:r>
                        <a:rPr lang="en-US" altLang="zh-CN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6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、客户单号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对应的客户订单的采购单号、客户单号或其他参考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单号。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/>
                      </a:r>
                      <a:b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36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采购单行号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客户原始订单中该行的行号，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一般用于收货反馈。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36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预期数量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预计到货的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数量。</a:t>
                      </a:r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必填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378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预计入库时间从、到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0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货物预计到仓库的时间</a:t>
                      </a: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b="0" i="0" dirty="0">
                        <a:solidFill>
                          <a:srgbClr val="172B4D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343" marR="25343" marT="17740" marB="1774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anose="020F0502020204030204"/>
                      </a:endParaRPr>
                    </a:p>
                  </a:txBody>
                  <a:tcPr marL="24329" marR="24329" marT="12165" marB="1216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文本框 71"/>
          <p:cNvSpPr txBox="1"/>
          <p:nvPr/>
        </p:nvSpPr>
        <p:spPr>
          <a:xfrm>
            <a:off x="5714918" y="3043698"/>
            <a:ext cx="4321334" cy="94243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127000"/>
              </a:lnSpc>
              <a:defRPr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4800" dirty="0" smtClean="0"/>
              <a:t>入库单创建</a:t>
            </a:r>
            <a:endParaRPr lang="en-US" altLang="zh-CN" sz="4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957972" y="366644"/>
            <a:ext cx="66009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作业流程介绍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108678" y="2581219"/>
            <a:ext cx="2166183" cy="1867399"/>
            <a:chOff x="3108678" y="2581219"/>
            <a:chExt cx="2166183" cy="1867399"/>
          </a:xfrm>
        </p:grpSpPr>
        <p:grpSp>
          <p:nvGrpSpPr>
            <p:cNvPr id="12" name="组合 49"/>
            <p:cNvGrpSpPr/>
            <p:nvPr/>
          </p:nvGrpSpPr>
          <p:grpSpPr>
            <a:xfrm>
              <a:off x="3108678" y="2581219"/>
              <a:ext cx="2166183" cy="1867399"/>
              <a:chOff x="0" y="0"/>
              <a:chExt cx="2166181" cy="1867397"/>
            </a:xfrm>
          </p:grpSpPr>
          <p:sp>
            <p:nvSpPr>
              <p:cNvPr id="24" name="六边形 50"/>
              <p:cNvSpPr/>
              <p:nvPr/>
            </p:nvSpPr>
            <p:spPr>
              <a:xfrm>
                <a:off x="0" y="0"/>
                <a:ext cx="2166181" cy="1867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2700000" scaled="0"/>
              </a:gradFill>
              <a:ln w="19050" cap="flat">
                <a:solidFill>
                  <a:srgbClr val="ECECEC"/>
                </a:solidFill>
                <a:prstDash val="solid"/>
                <a:round/>
              </a:ln>
              <a:effectLst>
                <a:outerShdw blurRad="1905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>
                  <a:defRPr>
                    <a:solidFill>
                      <a:srgbClr val="003366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  <a:endParaRPr kern="0">
                  <a:solidFill>
                    <a:srgbClr val="003366"/>
                  </a:solidFill>
                  <a:latin typeface="Agency FB"/>
                  <a:ea typeface="Agency FB"/>
                  <a:cs typeface="Agency FB"/>
                  <a:sym typeface="Agency FB"/>
                </a:endParaRPr>
              </a:p>
            </p:txBody>
          </p:sp>
          <p:sp>
            <p:nvSpPr>
              <p:cNvPr id="25" name="任意多边形 51"/>
              <p:cNvSpPr/>
              <p:nvPr/>
            </p:nvSpPr>
            <p:spPr>
              <a:xfrm>
                <a:off x="226554" y="116222"/>
                <a:ext cx="1718304" cy="747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5" y="0"/>
                    </a:moveTo>
                    <a:lnTo>
                      <a:pt x="16945" y="0"/>
                    </a:lnTo>
                    <a:lnTo>
                      <a:pt x="21600" y="21407"/>
                    </a:lnTo>
                    <a:lnTo>
                      <a:pt x="21558" y="21600"/>
                    </a:lnTo>
                    <a:lnTo>
                      <a:pt x="42" y="21600"/>
                    </a:lnTo>
                    <a:lnTo>
                      <a:pt x="0" y="21407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hangingPunct="0">
                  <a:defRPr>
                    <a:solidFill>
                      <a:srgbClr val="003366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  <a:endParaRPr kern="0">
                  <a:solidFill>
                    <a:srgbClr val="003366"/>
                  </a:solidFill>
                  <a:latin typeface="Agency FB"/>
                  <a:ea typeface="Agency FB"/>
                  <a:cs typeface="Agency FB"/>
                  <a:sym typeface="Agency FB"/>
                </a:endParaRPr>
              </a:p>
            </p:txBody>
          </p:sp>
          <p:sp>
            <p:nvSpPr>
              <p:cNvPr id="26" name="文本框 52"/>
              <p:cNvSpPr txBox="1"/>
              <p:nvPr/>
            </p:nvSpPr>
            <p:spPr>
              <a:xfrm>
                <a:off x="758002" y="933697"/>
                <a:ext cx="650176" cy="83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4800" b="1">
                    <a:solidFill>
                      <a:schemeClr val="accent1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lvl1pPr>
              </a:lstStyle>
              <a:p>
                <a:pPr hangingPunct="0"/>
                <a:r>
                  <a:rPr kern="0" dirty="0">
                    <a:solidFill>
                      <a:srgbClr val="003366"/>
                    </a:solidFill>
                  </a:rPr>
                  <a:t>0</a:t>
                </a:r>
                <a:r>
                  <a:rPr lang="en-US" kern="0" dirty="0">
                    <a:solidFill>
                      <a:srgbClr val="003366"/>
                    </a:solidFill>
                  </a:rPr>
                  <a:t>2</a:t>
                </a:r>
                <a:endParaRPr kern="0" dirty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897021" y="2844141"/>
              <a:ext cx="520434" cy="523269"/>
              <a:chOff x="7775249" y="571432"/>
              <a:chExt cx="409524" cy="411755"/>
            </a:xfrm>
          </p:grpSpPr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7806493" y="719842"/>
                <a:ext cx="87038" cy="87038"/>
              </a:xfrm>
              <a:custGeom>
                <a:avLst/>
                <a:gdLst>
                  <a:gd name="T0" fmla="*/ 0 w 33"/>
                  <a:gd name="T1" fmla="*/ 8 h 33"/>
                  <a:gd name="T2" fmla="*/ 25 w 33"/>
                  <a:gd name="T3" fmla="*/ 33 h 33"/>
                  <a:gd name="T4" fmla="*/ 29 w 33"/>
                  <a:gd name="T5" fmla="*/ 16 h 33"/>
                  <a:gd name="T6" fmla="*/ 18 w 33"/>
                  <a:gd name="T7" fmla="*/ 4 h 33"/>
                  <a:gd name="T8" fmla="*/ 0 w 33"/>
                  <a:gd name="T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8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31" y="27"/>
                      <a:pt x="33" y="19"/>
                      <a:pt x="29" y="1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6" y="2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7951556" y="864905"/>
                <a:ext cx="87038" cy="87038"/>
              </a:xfrm>
              <a:custGeom>
                <a:avLst/>
                <a:gdLst>
                  <a:gd name="T0" fmla="*/ 0 w 33"/>
                  <a:gd name="T1" fmla="*/ 8 h 33"/>
                  <a:gd name="T2" fmla="*/ 25 w 33"/>
                  <a:gd name="T3" fmla="*/ 33 h 33"/>
                  <a:gd name="T4" fmla="*/ 29 w 33"/>
                  <a:gd name="T5" fmla="*/ 15 h 33"/>
                  <a:gd name="T6" fmla="*/ 17 w 33"/>
                  <a:gd name="T7" fmla="*/ 4 h 33"/>
                  <a:gd name="T8" fmla="*/ 0 w 33"/>
                  <a:gd name="T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8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31" y="27"/>
                      <a:pt x="33" y="19"/>
                      <a:pt x="29" y="1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4" y="0"/>
                      <a:pt x="6" y="2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7775249" y="753318"/>
                <a:ext cx="229869" cy="229869"/>
              </a:xfrm>
              <a:custGeom>
                <a:avLst/>
                <a:gdLst>
                  <a:gd name="T0" fmla="*/ 29 w 87"/>
                  <a:gd name="T1" fmla="*/ 36 h 87"/>
                  <a:gd name="T2" fmla="*/ 28 w 87"/>
                  <a:gd name="T3" fmla="*/ 23 h 87"/>
                  <a:gd name="T4" fmla="*/ 29 w 87"/>
                  <a:gd name="T5" fmla="*/ 16 h 87"/>
                  <a:gd name="T6" fmla="*/ 15 w 87"/>
                  <a:gd name="T7" fmla="*/ 2 h 87"/>
                  <a:gd name="T8" fmla="*/ 10 w 87"/>
                  <a:gd name="T9" fmla="*/ 1 h 87"/>
                  <a:gd name="T10" fmla="*/ 2 w 87"/>
                  <a:gd name="T11" fmla="*/ 23 h 87"/>
                  <a:gd name="T12" fmla="*/ 26 w 87"/>
                  <a:gd name="T13" fmla="*/ 61 h 87"/>
                  <a:gd name="T14" fmla="*/ 63 w 87"/>
                  <a:gd name="T15" fmla="*/ 85 h 87"/>
                  <a:gd name="T16" fmla="*/ 86 w 87"/>
                  <a:gd name="T17" fmla="*/ 77 h 87"/>
                  <a:gd name="T18" fmla="*/ 85 w 87"/>
                  <a:gd name="T19" fmla="*/ 72 h 87"/>
                  <a:gd name="T20" fmla="*/ 71 w 87"/>
                  <a:gd name="T21" fmla="*/ 58 h 87"/>
                  <a:gd name="T22" fmla="*/ 64 w 87"/>
                  <a:gd name="T23" fmla="*/ 58 h 87"/>
                  <a:gd name="T24" fmla="*/ 51 w 87"/>
                  <a:gd name="T25" fmla="*/ 58 h 87"/>
                  <a:gd name="T26" fmla="*/ 40 w 87"/>
                  <a:gd name="T27" fmla="*/ 47 h 87"/>
                  <a:gd name="T28" fmla="*/ 29 w 87"/>
                  <a:gd name="T29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87">
                    <a:moveTo>
                      <a:pt x="29" y="36"/>
                    </a:moveTo>
                    <a:cubicBezTo>
                      <a:pt x="22" y="30"/>
                      <a:pt x="25" y="25"/>
                      <a:pt x="28" y="23"/>
                    </a:cubicBezTo>
                    <a:cubicBezTo>
                      <a:pt x="31" y="21"/>
                      <a:pt x="31" y="18"/>
                      <a:pt x="29" y="1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2" y="0"/>
                      <a:pt x="10" y="1"/>
                    </a:cubicBezTo>
                    <a:cubicBezTo>
                      <a:pt x="3" y="3"/>
                      <a:pt x="0" y="11"/>
                      <a:pt x="2" y="23"/>
                    </a:cubicBezTo>
                    <a:cubicBezTo>
                      <a:pt x="4" y="37"/>
                      <a:pt x="26" y="61"/>
                      <a:pt x="26" y="61"/>
                    </a:cubicBezTo>
                    <a:cubicBezTo>
                      <a:pt x="26" y="61"/>
                      <a:pt x="50" y="83"/>
                      <a:pt x="63" y="85"/>
                    </a:cubicBezTo>
                    <a:cubicBezTo>
                      <a:pt x="75" y="87"/>
                      <a:pt x="84" y="84"/>
                      <a:pt x="86" y="77"/>
                    </a:cubicBezTo>
                    <a:cubicBezTo>
                      <a:pt x="87" y="75"/>
                      <a:pt x="86" y="73"/>
                      <a:pt x="85" y="7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9" y="56"/>
                      <a:pt x="65" y="56"/>
                      <a:pt x="64" y="58"/>
                    </a:cubicBezTo>
                    <a:cubicBezTo>
                      <a:pt x="61" y="62"/>
                      <a:pt x="57" y="65"/>
                      <a:pt x="51" y="58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7"/>
                      <a:pt x="40" y="47"/>
                      <a:pt x="29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39"/>
              <p:cNvSpPr>
                <a:spLocks noEditPoints="1"/>
              </p:cNvSpPr>
              <p:nvPr/>
            </p:nvSpPr>
            <p:spPr bwMode="auto">
              <a:xfrm>
                <a:off x="7883489" y="571432"/>
                <a:ext cx="301284" cy="287894"/>
              </a:xfrm>
              <a:custGeom>
                <a:avLst/>
                <a:gdLst>
                  <a:gd name="T0" fmla="*/ 21 w 114"/>
                  <a:gd name="T1" fmla="*/ 109 h 109"/>
                  <a:gd name="T2" fmla="*/ 21 w 114"/>
                  <a:gd name="T3" fmla="*/ 86 h 109"/>
                  <a:gd name="T4" fmla="*/ 0 w 114"/>
                  <a:gd name="T5" fmla="*/ 49 h 109"/>
                  <a:gd name="T6" fmla="*/ 57 w 114"/>
                  <a:gd name="T7" fmla="*/ 0 h 109"/>
                  <a:gd name="T8" fmla="*/ 114 w 114"/>
                  <a:gd name="T9" fmla="*/ 49 h 109"/>
                  <a:gd name="T10" fmla="*/ 57 w 114"/>
                  <a:gd name="T11" fmla="*/ 97 h 109"/>
                  <a:gd name="T12" fmla="*/ 43 w 114"/>
                  <a:gd name="T13" fmla="*/ 96 h 109"/>
                  <a:gd name="T14" fmla="*/ 21 w 114"/>
                  <a:gd name="T15" fmla="*/ 109 h 109"/>
                  <a:gd name="T16" fmla="*/ 57 w 114"/>
                  <a:gd name="T17" fmla="*/ 8 h 109"/>
                  <a:gd name="T18" fmla="*/ 8 w 114"/>
                  <a:gd name="T19" fmla="*/ 49 h 109"/>
                  <a:gd name="T20" fmla="*/ 27 w 114"/>
                  <a:gd name="T21" fmla="*/ 80 h 109"/>
                  <a:gd name="T22" fmla="*/ 29 w 114"/>
                  <a:gd name="T23" fmla="*/ 82 h 109"/>
                  <a:gd name="T24" fmla="*/ 29 w 114"/>
                  <a:gd name="T25" fmla="*/ 95 h 109"/>
                  <a:gd name="T26" fmla="*/ 42 w 114"/>
                  <a:gd name="T27" fmla="*/ 87 h 109"/>
                  <a:gd name="T28" fmla="*/ 43 w 114"/>
                  <a:gd name="T29" fmla="*/ 87 h 109"/>
                  <a:gd name="T30" fmla="*/ 57 w 114"/>
                  <a:gd name="T31" fmla="*/ 89 h 109"/>
                  <a:gd name="T32" fmla="*/ 106 w 114"/>
                  <a:gd name="T33" fmla="*/ 49 h 109"/>
                  <a:gd name="T34" fmla="*/ 57 w 114"/>
                  <a:gd name="T35" fmla="*/ 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09">
                    <a:moveTo>
                      <a:pt x="21" y="109"/>
                    </a:moveTo>
                    <a:cubicBezTo>
                      <a:pt x="21" y="86"/>
                      <a:pt x="21" y="86"/>
                      <a:pt x="21" y="86"/>
                    </a:cubicBezTo>
                    <a:cubicBezTo>
                      <a:pt x="8" y="77"/>
                      <a:pt x="0" y="63"/>
                      <a:pt x="0" y="49"/>
                    </a:cubicBezTo>
                    <a:cubicBezTo>
                      <a:pt x="0" y="22"/>
                      <a:pt x="26" y="0"/>
                      <a:pt x="57" y="0"/>
                    </a:cubicBezTo>
                    <a:cubicBezTo>
                      <a:pt x="89" y="0"/>
                      <a:pt x="114" y="22"/>
                      <a:pt x="114" y="49"/>
                    </a:cubicBezTo>
                    <a:cubicBezTo>
                      <a:pt x="114" y="75"/>
                      <a:pt x="89" y="97"/>
                      <a:pt x="57" y="97"/>
                    </a:cubicBezTo>
                    <a:cubicBezTo>
                      <a:pt x="52" y="97"/>
                      <a:pt x="48" y="97"/>
                      <a:pt x="43" y="96"/>
                    </a:cubicBezTo>
                    <a:lnTo>
                      <a:pt x="21" y="109"/>
                    </a:lnTo>
                    <a:close/>
                    <a:moveTo>
                      <a:pt x="57" y="8"/>
                    </a:moveTo>
                    <a:cubicBezTo>
                      <a:pt x="30" y="8"/>
                      <a:pt x="8" y="26"/>
                      <a:pt x="8" y="49"/>
                    </a:cubicBezTo>
                    <a:cubicBezTo>
                      <a:pt x="8" y="61"/>
                      <a:pt x="15" y="73"/>
                      <a:pt x="27" y="80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8" y="89"/>
                      <a:pt x="52" y="89"/>
                      <a:pt x="57" y="89"/>
                    </a:cubicBezTo>
                    <a:cubicBezTo>
                      <a:pt x="84" y="89"/>
                      <a:pt x="106" y="71"/>
                      <a:pt x="106" y="49"/>
                    </a:cubicBezTo>
                    <a:cubicBezTo>
                      <a:pt x="106" y="26"/>
                      <a:pt x="84" y="8"/>
                      <a:pt x="5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7951556" y="613835"/>
                <a:ext cx="153990" cy="148411"/>
              </a:xfrm>
              <a:custGeom>
                <a:avLst/>
                <a:gdLst>
                  <a:gd name="T0" fmla="*/ 29 w 58"/>
                  <a:gd name="T1" fmla="*/ 56 h 56"/>
                  <a:gd name="T2" fmla="*/ 29 w 58"/>
                  <a:gd name="T3" fmla="*/ 56 h 56"/>
                  <a:gd name="T4" fmla="*/ 29 w 58"/>
                  <a:gd name="T5" fmla="*/ 56 h 56"/>
                  <a:gd name="T6" fmla="*/ 58 w 58"/>
                  <a:gd name="T7" fmla="*/ 56 h 56"/>
                  <a:gd name="T8" fmla="*/ 58 w 58"/>
                  <a:gd name="T9" fmla="*/ 45 h 56"/>
                  <a:gd name="T10" fmla="*/ 37 w 58"/>
                  <a:gd name="T11" fmla="*/ 35 h 56"/>
                  <a:gd name="T12" fmla="*/ 37 w 58"/>
                  <a:gd name="T13" fmla="*/ 33 h 56"/>
                  <a:gd name="T14" fmla="*/ 41 w 58"/>
                  <a:gd name="T15" fmla="*/ 23 h 56"/>
                  <a:gd name="T16" fmla="*/ 41 w 58"/>
                  <a:gd name="T17" fmla="*/ 23 h 56"/>
                  <a:gd name="T18" fmla="*/ 44 w 58"/>
                  <a:gd name="T19" fmla="*/ 18 h 56"/>
                  <a:gd name="T20" fmla="*/ 42 w 58"/>
                  <a:gd name="T21" fmla="*/ 15 h 56"/>
                  <a:gd name="T22" fmla="*/ 30 w 58"/>
                  <a:gd name="T23" fmla="*/ 0 h 56"/>
                  <a:gd name="T24" fmla="*/ 30 w 58"/>
                  <a:gd name="T25" fmla="*/ 0 h 56"/>
                  <a:gd name="T26" fmla="*/ 30 w 58"/>
                  <a:gd name="T27" fmla="*/ 0 h 56"/>
                  <a:gd name="T28" fmla="*/ 29 w 58"/>
                  <a:gd name="T29" fmla="*/ 0 h 56"/>
                  <a:gd name="T30" fmla="*/ 29 w 58"/>
                  <a:gd name="T31" fmla="*/ 0 h 56"/>
                  <a:gd name="T32" fmla="*/ 28 w 58"/>
                  <a:gd name="T33" fmla="*/ 0 h 56"/>
                  <a:gd name="T34" fmla="*/ 28 w 58"/>
                  <a:gd name="T35" fmla="*/ 0 h 56"/>
                  <a:gd name="T36" fmla="*/ 28 w 58"/>
                  <a:gd name="T37" fmla="*/ 0 h 56"/>
                  <a:gd name="T38" fmla="*/ 16 w 58"/>
                  <a:gd name="T39" fmla="*/ 15 h 56"/>
                  <a:gd name="T40" fmla="*/ 14 w 58"/>
                  <a:gd name="T41" fmla="*/ 18 h 56"/>
                  <a:gd name="T42" fmla="*/ 17 w 58"/>
                  <a:gd name="T43" fmla="*/ 23 h 56"/>
                  <a:gd name="T44" fmla="*/ 17 w 58"/>
                  <a:gd name="T45" fmla="*/ 23 h 56"/>
                  <a:gd name="T46" fmla="*/ 20 w 58"/>
                  <a:gd name="T47" fmla="*/ 33 h 56"/>
                  <a:gd name="T48" fmla="*/ 21 w 58"/>
                  <a:gd name="T49" fmla="*/ 35 h 56"/>
                  <a:gd name="T50" fmla="*/ 0 w 58"/>
                  <a:gd name="T51" fmla="*/ 45 h 56"/>
                  <a:gd name="T52" fmla="*/ 0 w 58"/>
                  <a:gd name="T53" fmla="*/ 56 h 56"/>
                  <a:gd name="T54" fmla="*/ 28 w 58"/>
                  <a:gd name="T55" fmla="*/ 56 h 56"/>
                  <a:gd name="T56" fmla="*/ 29 w 58"/>
                  <a:gd name="T5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56">
                    <a:moveTo>
                      <a:pt x="29" y="56"/>
                    </a:move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45"/>
                      <a:pt x="38" y="40"/>
                      <a:pt x="37" y="35"/>
                    </a:cubicBezTo>
                    <a:cubicBezTo>
                      <a:pt x="37" y="35"/>
                      <a:pt x="37" y="34"/>
                      <a:pt x="37" y="33"/>
                    </a:cubicBezTo>
                    <a:cubicBezTo>
                      <a:pt x="40" y="30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3" y="22"/>
                      <a:pt x="44" y="21"/>
                      <a:pt x="44" y="18"/>
                    </a:cubicBezTo>
                    <a:cubicBezTo>
                      <a:pt x="44" y="17"/>
                      <a:pt x="43" y="16"/>
                      <a:pt x="42" y="15"/>
                    </a:cubicBezTo>
                    <a:cubicBezTo>
                      <a:pt x="43" y="8"/>
                      <a:pt x="4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8" y="0"/>
                      <a:pt x="15" y="8"/>
                      <a:pt x="16" y="15"/>
                    </a:cubicBezTo>
                    <a:cubicBezTo>
                      <a:pt x="15" y="16"/>
                      <a:pt x="14" y="17"/>
                      <a:pt x="14" y="18"/>
                    </a:cubicBezTo>
                    <a:cubicBezTo>
                      <a:pt x="14" y="21"/>
                      <a:pt x="15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8" y="30"/>
                      <a:pt x="20" y="33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19" y="40"/>
                      <a:pt x="0" y="45"/>
                      <a:pt x="0" y="4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8" y="56"/>
                      <a:pt x="28" y="56"/>
                      <a:pt x="28" y="56"/>
                    </a:cubicBezTo>
                    <a:lnTo>
                      <a:pt x="29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53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作业流程介绍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18087" y="1792261"/>
          <a:ext cx="4911712" cy="3239903"/>
        </p:xfrm>
        <a:graphic>
          <a:graphicData uri="http://schemas.openxmlformats.org/drawingml/2006/table">
            <a:tbl>
              <a:tblPr/>
              <a:tblGrid>
                <a:gridCol w="602676"/>
                <a:gridCol w="1123277"/>
                <a:gridCol w="318575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</a:p>
                  </a:txBody>
                  <a:tcPr marL="95250" marR="142875" marT="66675" marB="6667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描述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961523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①   </a:t>
                      </a: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单头信息</a:t>
                      </a: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可以输入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单号、货主编号，选择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ASN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类型、结算方及其他字段。</a:t>
                      </a: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②      </a:t>
                      </a: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明细信息</a:t>
                      </a: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可以输入货物编号、预期数量、批次信息等。</a:t>
                      </a:r>
                    </a:p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点击界面左侧中部“新增”</a:t>
                      </a:r>
                      <a:r>
                        <a:rPr lang="en-US" altLang="zh-CN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/“</a:t>
                      </a:r>
                      <a:r>
                        <a:rPr lang="zh-CN" altLang="en-US" sz="1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删除”按钮可以添加或删减明细信息。</a:t>
                      </a: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1274609" y="2332599"/>
            <a:ext cx="5252365" cy="3119391"/>
            <a:chOff x="524318" y="3187138"/>
            <a:chExt cx="5252365" cy="3119391"/>
          </a:xfrm>
        </p:grpSpPr>
        <p:grpSp>
          <p:nvGrpSpPr>
            <p:cNvPr id="11" name="组合 10"/>
            <p:cNvGrpSpPr/>
            <p:nvPr/>
          </p:nvGrpSpPr>
          <p:grpSpPr>
            <a:xfrm rot="16200000">
              <a:off x="1087484" y="4410858"/>
              <a:ext cx="2214212" cy="623254"/>
              <a:chOff x="9094388" y="3131023"/>
              <a:chExt cx="1220012" cy="566265"/>
            </a:xfrm>
          </p:grpSpPr>
          <p:sp>
            <p:nvSpPr>
              <p:cNvPr id="27" name="Line 128"/>
              <p:cNvSpPr>
                <a:spLocks noChangeShapeType="1"/>
              </p:cNvSpPr>
              <p:nvPr/>
            </p:nvSpPr>
            <p:spPr bwMode="auto">
              <a:xfrm>
                <a:off x="9702801" y="3131023"/>
                <a:ext cx="0" cy="564678"/>
              </a:xfrm>
              <a:prstGeom prst="line">
                <a:avLst/>
              </a:prstGeom>
              <a:noFill/>
              <a:ln w="12700" cap="flat">
                <a:solidFill>
                  <a:srgbClr val="55735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" name="Line 129"/>
              <p:cNvSpPr>
                <a:spLocks noChangeShapeType="1"/>
              </p:cNvSpPr>
              <p:nvPr/>
            </p:nvSpPr>
            <p:spPr bwMode="auto">
              <a:xfrm flipH="1">
                <a:off x="9094388" y="3492501"/>
                <a:ext cx="1219891" cy="0"/>
              </a:xfrm>
              <a:prstGeom prst="line">
                <a:avLst/>
              </a:prstGeom>
              <a:noFill/>
              <a:ln w="12700" cap="flat">
                <a:solidFill>
                  <a:srgbClr val="55735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" name="Line 130"/>
              <p:cNvSpPr>
                <a:spLocks noChangeShapeType="1"/>
              </p:cNvSpPr>
              <p:nvPr/>
            </p:nvSpPr>
            <p:spPr bwMode="auto">
              <a:xfrm>
                <a:off x="9094683" y="3487738"/>
                <a:ext cx="0" cy="209550"/>
              </a:xfrm>
              <a:prstGeom prst="line">
                <a:avLst/>
              </a:prstGeom>
              <a:noFill/>
              <a:ln w="12700" cap="flat">
                <a:solidFill>
                  <a:srgbClr val="55735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>
                <a:off x="10314400" y="3487738"/>
                <a:ext cx="0" cy="209550"/>
              </a:xfrm>
              <a:prstGeom prst="line">
                <a:avLst/>
              </a:prstGeom>
              <a:noFill/>
              <a:ln w="12700" cap="flat">
                <a:solidFill>
                  <a:srgbClr val="55735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24318" y="3993322"/>
              <a:ext cx="1403790" cy="1403790"/>
              <a:chOff x="1677608" y="2996952"/>
              <a:chExt cx="1395643" cy="1395643"/>
            </a:xfrm>
          </p:grpSpPr>
          <p:sp>
            <p:nvSpPr>
              <p:cNvPr id="25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26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创建</a:t>
                </a:r>
                <a:endParaRPr 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522020" y="3187138"/>
              <a:ext cx="851730" cy="851730"/>
              <a:chOff x="1677608" y="2996952"/>
              <a:chExt cx="1395643" cy="1395643"/>
            </a:xfrm>
          </p:grpSpPr>
          <p:sp>
            <p:nvSpPr>
              <p:cNvPr id="23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24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479027" y="3275573"/>
              <a:ext cx="2069632" cy="561668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在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【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预计到货通知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】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界面，点击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【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新建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】</a:t>
              </a:r>
              <a:endParaRPr lang="zh-CN" altLang="en-US" sz="1600" dirty="0">
                <a:solidFill>
                  <a:schemeClr val="accent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522020" y="4320968"/>
              <a:ext cx="851730" cy="851730"/>
              <a:chOff x="1677608" y="2996952"/>
              <a:chExt cx="1395643" cy="1395643"/>
            </a:xfrm>
          </p:grpSpPr>
          <p:sp>
            <p:nvSpPr>
              <p:cNvPr id="21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22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522020" y="5454799"/>
              <a:ext cx="851730" cy="851730"/>
              <a:chOff x="1677608" y="2996952"/>
              <a:chExt cx="1395643" cy="1395643"/>
            </a:xfrm>
          </p:grpSpPr>
          <p:sp>
            <p:nvSpPr>
              <p:cNvPr id="19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3479027" y="4579495"/>
              <a:ext cx="1779789" cy="561668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分别填写单头和明细内容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479027" y="5829055"/>
              <a:ext cx="2297656" cy="315447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点击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【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保存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】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1122307" y="1792261"/>
            <a:ext cx="5054580" cy="4200069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117721" y="1012671"/>
            <a:ext cx="1717563" cy="458884"/>
            <a:chOff x="3477359" y="8032286"/>
            <a:chExt cx="2534423" cy="584775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41" name="流程图: 可选过程 40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2" name="TextBox 33"/>
            <p:cNvSpPr txBox="1"/>
            <p:nvPr/>
          </p:nvSpPr>
          <p:spPr>
            <a:xfrm>
              <a:off x="3909718" y="8068343"/>
              <a:ext cx="1634951" cy="470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defRPr/>
              </a:pPr>
              <a:r>
                <a:rPr lang="zh-CN" altLang="en-US" b="1" dirty="0" smtClean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操作说明</a:t>
              </a:r>
              <a:endParaRPr lang="zh-CN" altLang="en-US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7937743" y="4858332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2.1</a:t>
            </a:r>
            <a:endParaRPr lang="zh-CN" altLang="en-US" sz="1200" dirty="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04911"/>
              </p:ext>
            </p:extLst>
          </p:nvPr>
        </p:nvGraphicFramePr>
        <p:xfrm>
          <a:off x="641184" y="1007576"/>
          <a:ext cx="10728000" cy="21441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4186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、在菜单栏中点击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【预计到货通知】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，进入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预计到货通知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预计到货通知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界面，点击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新建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、分别填写入库单头和入库明细内容，点击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保存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69" y="3562485"/>
            <a:ext cx="4855574" cy="28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MxNDNlM2MyYTczZDgxZGU4Y2NiZTQ4MjcyNmE3MTE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66"/>
      </a:accent1>
      <a:accent2>
        <a:srgbClr val="001D39"/>
      </a:accent2>
      <a:accent3>
        <a:srgbClr val="00162C"/>
      </a:accent3>
      <a:accent4>
        <a:srgbClr val="000F1F"/>
      </a:accent4>
      <a:accent5>
        <a:srgbClr val="000911"/>
      </a:accent5>
      <a:accent6>
        <a:srgbClr val="000204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5FB3"/>
      </a:accent1>
      <a:accent2>
        <a:srgbClr val="0E5FB3"/>
      </a:accent2>
      <a:accent3>
        <a:srgbClr val="0E5FB3"/>
      </a:accent3>
      <a:accent4>
        <a:srgbClr val="0E5FB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54eb1fc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ww.99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FDE"/>
      </a:accent1>
      <a:accent2>
        <a:srgbClr val="0677C7"/>
      </a:accent2>
      <a:accent3>
        <a:srgbClr val="13668E"/>
      </a:accent3>
      <a:accent4>
        <a:srgbClr val="014864"/>
      </a:accent4>
      <a:accent5>
        <a:srgbClr val="B2B2B2"/>
      </a:accent5>
      <a:accent6>
        <a:srgbClr val="DDDDDD"/>
      </a:accent6>
      <a:hlink>
        <a:srgbClr val="009FDE"/>
      </a:hlink>
      <a:folHlink>
        <a:srgbClr val="BFBFBF"/>
      </a:folHlink>
    </a:clrScheme>
    <a:fontScheme name="bqlcq2vg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66"/>
      </a:accent1>
      <a:accent2>
        <a:srgbClr val="001D39"/>
      </a:accent2>
      <a:accent3>
        <a:srgbClr val="00162C"/>
      </a:accent3>
      <a:accent4>
        <a:srgbClr val="000F1F"/>
      </a:accent4>
      <a:accent5>
        <a:srgbClr val="000911"/>
      </a:accent5>
      <a:accent6>
        <a:srgbClr val="000204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66"/>
      </a:accent1>
      <a:accent2>
        <a:srgbClr val="001D39"/>
      </a:accent2>
      <a:accent3>
        <a:srgbClr val="00162C"/>
      </a:accent3>
      <a:accent4>
        <a:srgbClr val="000F1F"/>
      </a:accent4>
      <a:accent5>
        <a:srgbClr val="000911"/>
      </a:accent5>
      <a:accent6>
        <a:srgbClr val="000204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12062</TotalTime>
  <Words>1829</Words>
  <Application>Microsoft Office PowerPoint</Application>
  <PresentationFormat>自定义</PresentationFormat>
  <Paragraphs>217</Paragraphs>
  <Slides>21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Office 主题</vt:lpstr>
      <vt:lpstr>1_Office 主题​​</vt:lpstr>
      <vt:lpstr>2_www.99ppt.com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Dan(SCM-HZ)</dc:creator>
  <cp:lastModifiedBy>xb21cn</cp:lastModifiedBy>
  <cp:revision>1621</cp:revision>
  <dcterms:created xsi:type="dcterms:W3CDTF">2022-05-17T02:44:00Z</dcterms:created>
  <dcterms:modified xsi:type="dcterms:W3CDTF">2025-02-16T09:47:39Z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185D7DFECA684E52AEFF70658830900D</vt:lpwstr>
  </property>
  <property fmtid="{D5CDD505-2E9C-101B-9397-08002B2CF9AE}" pid="3" name="KSOProductBuildVer">
    <vt:lpwstr>2052-11.1.0.11636</vt:lpwstr>
  </property>
</Properties>
</file>